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notesMasterIdLst>
    <p:notesMasterId r:id="rId26"/>
  </p:notesMasterIdLst>
  <p:sldIdLst>
    <p:sldId id="257" r:id="rId2"/>
    <p:sldId id="258" r:id="rId3"/>
    <p:sldId id="259" r:id="rId4"/>
    <p:sldId id="282" r:id="rId5"/>
    <p:sldId id="260" r:id="rId6"/>
    <p:sldId id="261" r:id="rId7"/>
    <p:sldId id="262" r:id="rId8"/>
    <p:sldId id="263" r:id="rId9"/>
    <p:sldId id="270" r:id="rId10"/>
    <p:sldId id="278" r:id="rId11"/>
    <p:sldId id="279" r:id="rId12"/>
    <p:sldId id="264" r:id="rId13"/>
    <p:sldId id="281" r:id="rId14"/>
    <p:sldId id="269" r:id="rId15"/>
    <p:sldId id="265" r:id="rId16"/>
    <p:sldId id="271" r:id="rId17"/>
    <p:sldId id="272" r:id="rId18"/>
    <p:sldId id="273" r:id="rId19"/>
    <p:sldId id="277" r:id="rId20"/>
    <p:sldId id="274" r:id="rId21"/>
    <p:sldId id="276" r:id="rId22"/>
    <p:sldId id="266" r:id="rId23"/>
    <p:sldId id="267"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72DEB68-EF42-4BB7-B565-F21FDCFFEE0C}">
          <p14:sldIdLst>
            <p14:sldId id="257"/>
            <p14:sldId id="258"/>
          </p14:sldIdLst>
        </p14:section>
        <p14:section name="Company overview &amp; market share" id="{6E858395-B8E9-433F-9BFC-69748EEDE9AE}">
          <p14:sldIdLst>
            <p14:sldId id="259"/>
            <p14:sldId id="282"/>
            <p14:sldId id="260"/>
            <p14:sldId id="261"/>
            <p14:sldId id="262"/>
          </p14:sldIdLst>
        </p14:section>
        <p14:section name="EDA" id="{D6B92336-D44E-40EA-9DDE-D64C1915ADB7}">
          <p14:sldIdLst>
            <p14:sldId id="263"/>
            <p14:sldId id="270"/>
            <p14:sldId id="278"/>
          </p14:sldIdLst>
        </p14:section>
        <p14:section name="Chi-Square" id="{26C78C2A-E992-4465-83BB-C2E02F9C19DC}">
          <p14:sldIdLst>
            <p14:sldId id="279"/>
          </p14:sldIdLst>
        </p14:section>
        <p14:section name="Segmentation" id="{37DA5CE0-8435-486F-A629-3EF982AC03D2}">
          <p14:sldIdLst>
            <p14:sldId id="264"/>
            <p14:sldId id="281"/>
            <p14:sldId id="269"/>
            <p14:sldId id="265"/>
          </p14:sldIdLst>
        </p14:section>
        <p14:section name="Behavioral Analysis" id="{98C7EF02-CB2A-40C2-B1ED-86D97F46B881}">
          <p14:sldIdLst>
            <p14:sldId id="271"/>
            <p14:sldId id="272"/>
            <p14:sldId id="273"/>
            <p14:sldId id="277"/>
            <p14:sldId id="274"/>
            <p14:sldId id="276"/>
          </p14:sldIdLst>
        </p14:section>
        <p14:section name="Recommendations and Conclusion" id="{3D6E044F-269C-4E25-A3BD-A307EF397E1C}">
          <p14:sldIdLst>
            <p14:sldId id="266"/>
            <p14:sldId id="26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B9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948" autoAdjust="0"/>
  </p:normalViewPr>
  <p:slideViewPr>
    <p:cSldViewPr snapToGrid="0">
      <p:cViewPr varScale="1">
        <p:scale>
          <a:sx n="62" d="100"/>
          <a:sy n="62" d="100"/>
        </p:scale>
        <p:origin x="1488" y="62"/>
      </p:cViewPr>
      <p:guideLst/>
    </p:cSldViewPr>
  </p:slideViewPr>
  <p:notesTextViewPr>
    <p:cViewPr>
      <p:scale>
        <a:sx n="1" d="1"/>
        <a:sy n="1" d="1"/>
      </p:scale>
      <p:origin x="0" y="-893"/>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B075F-BE6B-4E7F-9DAA-4B2C409DED67}" type="datetimeFigureOut">
              <a:rPr lang="en-CA" smtClean="0"/>
              <a:t>2024-11-25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ECA81-EDD1-42A0-B10D-D213596FE453}" type="slidenum">
              <a:rPr lang="en-CA" smtClean="0"/>
              <a:t>‹#›</a:t>
            </a:fld>
            <a:endParaRPr lang="en-CA"/>
          </a:p>
        </p:txBody>
      </p:sp>
    </p:spTree>
    <p:extLst>
      <p:ext uri="{BB962C8B-B14F-4D97-AF65-F5344CB8AC3E}">
        <p14:creationId xmlns:p14="http://schemas.microsoft.com/office/powerpoint/2010/main" val="105905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pPr>
            <a:r>
              <a:rPr lang="en-CA" sz="1200" i="0" u="none" strike="noStrike" baseline="0" dirty="0">
                <a:solidFill>
                  <a:schemeClr val="bg1"/>
                </a:solidFill>
                <a:latin typeface="Aptos Light" panose="020B0004020202020204" pitchFamily="34" charset="0"/>
                <a:ea typeface="DengXian" panose="02010600030101010101" pitchFamily="2" charset="-122"/>
                <a:cs typeface="Arial" panose="020B0604020202020204" pitchFamily="34" charset="0"/>
              </a:rPr>
              <a:t>Music </a:t>
            </a:r>
            <a:r>
              <a:rPr lang="en-CA" sz="1200" dirty="0">
                <a:solidFill>
                  <a:schemeClr val="bg1"/>
                </a:solidFill>
                <a:latin typeface="Aptos Light" panose="020B0004020202020204" pitchFamily="34" charset="0"/>
                <a:ea typeface="DengXian" panose="02010600030101010101" pitchFamily="2" charset="-122"/>
                <a:cs typeface="Arial" panose="020B0604020202020204" pitchFamily="34" charset="0"/>
              </a:rPr>
              <a:t>Streaming has completely changed the music industry. Nowadays, most music listeners rely on music streaming services, and Spotify has a leading role in this</a:t>
            </a:r>
            <a:r>
              <a:rPr lang="en-CA" sz="1200" b="0" i="0" u="none" strike="noStrike" baseline="0" dirty="0">
                <a:solidFill>
                  <a:schemeClr val="bg1"/>
                </a:solidFill>
                <a:latin typeface="Aptos Light" panose="020B0004020202020204" pitchFamily="34" charset="0"/>
                <a:ea typeface="DengXian" panose="02010600030101010101" pitchFamily="2" charset="-122"/>
                <a:cs typeface="Arial" panose="020B0604020202020204" pitchFamily="34" charset="0"/>
              </a:rPr>
              <a:t> industry. </a:t>
            </a:r>
          </a:p>
          <a:p>
            <a:pPr marL="0" indent="0">
              <a:lnSpc>
                <a:spcPct val="100000"/>
              </a:lnSpc>
              <a:spcBef>
                <a:spcPts val="0"/>
              </a:spcBef>
              <a:buNone/>
            </a:pPr>
            <a:r>
              <a:rPr lang="en-CA" sz="1200" b="0" i="0" u="none" strike="noStrike" baseline="0" dirty="0">
                <a:solidFill>
                  <a:schemeClr val="bg1"/>
                </a:solidFill>
                <a:latin typeface="Aptos Light" panose="020B0004020202020204" pitchFamily="34" charset="0"/>
                <a:ea typeface="DengXian" panose="02010600030101010101" pitchFamily="2" charset="-122"/>
                <a:cs typeface="Arial" panose="020B0604020202020204" pitchFamily="34" charset="0"/>
              </a:rPr>
              <a:t>Interest is</a:t>
            </a:r>
            <a:r>
              <a:rPr lang="en-CA" sz="1200" dirty="0">
                <a:solidFill>
                  <a:schemeClr val="bg1"/>
                </a:solidFill>
                <a:latin typeface="Aptos Light" panose="020B0004020202020204" pitchFamily="34" charset="0"/>
                <a:ea typeface="DengXian" panose="02010600030101010101" pitchFamily="2" charset="-122"/>
                <a:cs typeface="Arial" panose="020B0604020202020204" pitchFamily="34" charset="0"/>
              </a:rPr>
              <a:t> </a:t>
            </a:r>
            <a:r>
              <a:rPr lang="en-CA" sz="1200" b="0" i="0" u="none" strike="noStrike" baseline="0" dirty="0">
                <a:solidFill>
                  <a:schemeClr val="bg1"/>
                </a:solidFill>
                <a:latin typeface="Aptos Light" panose="020B0004020202020204" pitchFamily="34" charset="0"/>
                <a:ea typeface="DengXian" panose="02010600030101010101" pitchFamily="2" charset="-122"/>
                <a:cs typeface="Arial" panose="020B0604020202020204" pitchFamily="34" charset="0"/>
              </a:rPr>
              <a:t>analyzing customer behavior and segmenting users based on their listening habits, subscription plans, and preferences. This will give Spotify the ability to provide personalized content and recommendations, which is important for music streaming platforms.</a:t>
            </a:r>
          </a:p>
          <a:p>
            <a:endParaRPr lang="en-CA" dirty="0"/>
          </a:p>
        </p:txBody>
      </p:sp>
      <p:sp>
        <p:nvSpPr>
          <p:cNvPr id="4" name="Slide Number Placeholder 3"/>
          <p:cNvSpPr>
            <a:spLocks noGrp="1"/>
          </p:cNvSpPr>
          <p:nvPr>
            <p:ph type="sldNum" sz="quarter" idx="5"/>
          </p:nvPr>
        </p:nvSpPr>
        <p:spPr/>
        <p:txBody>
          <a:bodyPr/>
          <a:lstStyle/>
          <a:p>
            <a:fld id="{BB8ECA81-EDD1-42A0-B10D-D213596FE453}" type="slidenum">
              <a:rPr lang="en-CA" smtClean="0"/>
              <a:t>2</a:t>
            </a:fld>
            <a:endParaRPr lang="en-CA"/>
          </a:p>
        </p:txBody>
      </p:sp>
    </p:spTree>
    <p:extLst>
      <p:ext uri="{BB962C8B-B14F-4D97-AF65-F5344CB8AC3E}">
        <p14:creationId xmlns:p14="http://schemas.microsoft.com/office/powerpoint/2010/main" val="297932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B3474-5F4C-0814-E0F3-D18CE77E2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6F463-35D1-F3F3-5250-B71503B6A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E5C51-A4C1-A6E1-AFDA-9B68F81CCB51}"/>
              </a:ext>
            </a:extLst>
          </p:cNvPr>
          <p:cNvSpPr>
            <a:spLocks noGrp="1"/>
          </p:cNvSpPr>
          <p:nvPr>
            <p:ph type="body" idx="1"/>
          </p:nvPr>
        </p:nvSpPr>
        <p:spPr/>
        <p:txBody>
          <a:bodyPr/>
          <a:lstStyle/>
          <a:p>
            <a:pPr marL="0" indent="0">
              <a:lnSpc>
                <a:spcPct val="110000"/>
              </a:lnSpc>
              <a:buNone/>
            </a:pPr>
            <a:r>
              <a:rPr lang="en-US" sz="2000" dirty="0">
                <a:solidFill>
                  <a:schemeClr val="bg1"/>
                </a:solidFill>
                <a:latin typeface="Aptos Light" panose="020B0004020202020204" pitchFamily="34" charset="0"/>
              </a:rPr>
              <a:t>8 groups were identified:</a:t>
            </a:r>
          </a:p>
          <a:p>
            <a:pPr lvl="1">
              <a:lnSpc>
                <a:spcPct val="110000"/>
              </a:lnSpc>
            </a:pPr>
            <a:r>
              <a:rPr lang="en-US" sz="2000" dirty="0">
                <a:solidFill>
                  <a:schemeClr val="bg1"/>
                </a:solidFill>
                <a:latin typeface="Aptos Light" panose="020B0004020202020204" pitchFamily="34" charset="0"/>
              </a:rPr>
              <a:t>Balanced Listeners</a:t>
            </a:r>
          </a:p>
          <a:p>
            <a:pPr lvl="1">
              <a:lnSpc>
                <a:spcPct val="110000"/>
              </a:lnSpc>
            </a:pPr>
            <a:r>
              <a:rPr lang="en-US" sz="2000" dirty="0">
                <a:solidFill>
                  <a:schemeClr val="bg1"/>
                </a:solidFill>
                <a:latin typeface="Aptos Light" panose="020B0004020202020204" pitchFamily="34" charset="0"/>
              </a:rPr>
              <a:t>Music Enthusiasts</a:t>
            </a:r>
          </a:p>
          <a:p>
            <a:pPr lvl="1">
              <a:lnSpc>
                <a:spcPct val="110000"/>
              </a:lnSpc>
            </a:pPr>
            <a:r>
              <a:rPr lang="en-US" sz="2000" dirty="0">
                <a:solidFill>
                  <a:schemeClr val="bg1"/>
                </a:solidFill>
                <a:latin typeface="Aptos Light" panose="020B0004020202020204" pitchFamily="34" charset="0"/>
              </a:rPr>
              <a:t>Podcast Enthusiasts</a:t>
            </a:r>
          </a:p>
          <a:p>
            <a:pPr lvl="1">
              <a:lnSpc>
                <a:spcPct val="110000"/>
              </a:lnSpc>
            </a:pPr>
            <a:r>
              <a:rPr lang="en-US" sz="2000" dirty="0">
                <a:solidFill>
                  <a:schemeClr val="bg1"/>
                </a:solidFill>
                <a:latin typeface="Aptos Light" panose="020B0004020202020204" pitchFamily="34" charset="0"/>
              </a:rPr>
              <a:t>Music and Podcast Enthusiasts</a:t>
            </a:r>
          </a:p>
          <a:p>
            <a:pPr lvl="1">
              <a:lnSpc>
                <a:spcPct val="110000"/>
              </a:lnSpc>
            </a:pPr>
            <a:r>
              <a:rPr lang="en-US" sz="2000" dirty="0">
                <a:solidFill>
                  <a:schemeClr val="bg1"/>
                </a:solidFill>
                <a:latin typeface="Aptos Light" panose="020B0004020202020204" pitchFamily="34" charset="0"/>
              </a:rPr>
              <a:t>Music Dominant</a:t>
            </a:r>
          </a:p>
          <a:p>
            <a:pPr lvl="1">
              <a:lnSpc>
                <a:spcPct val="110000"/>
              </a:lnSpc>
            </a:pPr>
            <a:r>
              <a:rPr lang="en-US" sz="2000" dirty="0">
                <a:solidFill>
                  <a:schemeClr val="bg1"/>
                </a:solidFill>
                <a:latin typeface="Aptos Light" panose="020B0004020202020204" pitchFamily="34" charset="0"/>
              </a:rPr>
              <a:t>Podcast Dominant</a:t>
            </a:r>
          </a:p>
          <a:p>
            <a:pPr lvl="1">
              <a:lnSpc>
                <a:spcPct val="110000"/>
              </a:lnSpc>
            </a:pPr>
            <a:r>
              <a:rPr lang="en-US" sz="2000" dirty="0">
                <a:solidFill>
                  <a:schemeClr val="bg1"/>
                </a:solidFill>
                <a:latin typeface="Aptos Light" panose="020B0004020202020204" pitchFamily="34" charset="0"/>
              </a:rPr>
              <a:t>Occasional Listeners</a:t>
            </a:r>
          </a:p>
          <a:p>
            <a:pPr lvl="1">
              <a:lnSpc>
                <a:spcPct val="110000"/>
              </a:lnSpc>
            </a:pPr>
            <a:r>
              <a:rPr lang="en-US" sz="2000" dirty="0">
                <a:solidFill>
                  <a:schemeClr val="bg1"/>
                </a:solidFill>
                <a:latin typeface="Aptos Light" panose="020B0004020202020204" pitchFamily="34" charset="0"/>
              </a:rPr>
              <a:t>Infrequent Listeners</a:t>
            </a:r>
          </a:p>
          <a:p>
            <a:pPr marL="0" indent="0">
              <a:lnSpc>
                <a:spcPct val="110000"/>
              </a:lnSpc>
              <a:buNone/>
            </a:pPr>
            <a:r>
              <a:rPr lang="en-US" sz="2000" dirty="0">
                <a:solidFill>
                  <a:schemeClr val="bg1"/>
                </a:solidFill>
                <a:latin typeface="Aptos Light" panose="020B0004020202020204" pitchFamily="34" charset="0"/>
              </a:rPr>
              <a:t>KMeans clustering was applied to identify 5 clusters:</a:t>
            </a:r>
          </a:p>
          <a:p>
            <a:pPr lvl="1">
              <a:lnSpc>
                <a:spcPct val="110000"/>
              </a:lnSpc>
            </a:pPr>
            <a:r>
              <a:rPr lang="en-US" sz="2000" dirty="0">
                <a:solidFill>
                  <a:schemeClr val="bg1"/>
                </a:solidFill>
                <a:latin typeface="Aptos Light" panose="020B0004020202020204" pitchFamily="34" charset="0"/>
              </a:rPr>
              <a:t>Loyal Free </a:t>
            </a:r>
          </a:p>
          <a:p>
            <a:pPr lvl="1">
              <a:lnSpc>
                <a:spcPct val="110000"/>
              </a:lnSpc>
            </a:pPr>
            <a:r>
              <a:rPr lang="en-US" sz="2000" dirty="0">
                <a:solidFill>
                  <a:schemeClr val="bg1"/>
                </a:solidFill>
                <a:latin typeface="Aptos Light" panose="020B0004020202020204" pitchFamily="34" charset="0"/>
              </a:rPr>
              <a:t>Loyal Premium</a:t>
            </a:r>
          </a:p>
          <a:p>
            <a:pPr lvl="1">
              <a:lnSpc>
                <a:spcPct val="110000"/>
              </a:lnSpc>
            </a:pPr>
            <a:r>
              <a:rPr lang="en-US" sz="2000" dirty="0">
                <a:solidFill>
                  <a:schemeClr val="bg1"/>
                </a:solidFill>
                <a:latin typeface="Aptos Light" panose="020B0004020202020204" pitchFamily="34" charset="0"/>
              </a:rPr>
              <a:t>Low-engagement Premium </a:t>
            </a:r>
          </a:p>
          <a:p>
            <a:pPr lvl="1">
              <a:lnSpc>
                <a:spcPct val="110000"/>
              </a:lnSpc>
            </a:pPr>
            <a:r>
              <a:rPr lang="en-US" sz="2000" dirty="0">
                <a:solidFill>
                  <a:schemeClr val="bg1"/>
                </a:solidFill>
                <a:latin typeface="Aptos Light" panose="020B0004020202020204" pitchFamily="34" charset="0"/>
              </a:rPr>
              <a:t>Engaged Premium Starters</a:t>
            </a:r>
          </a:p>
          <a:p>
            <a:pPr lvl="1">
              <a:lnSpc>
                <a:spcPct val="110000"/>
              </a:lnSpc>
            </a:pPr>
            <a:r>
              <a:rPr lang="en-US" sz="2000" dirty="0">
                <a:solidFill>
                  <a:schemeClr val="bg1"/>
                </a:solidFill>
                <a:latin typeface="Aptos Light" panose="020B0004020202020204" pitchFamily="34" charset="0"/>
              </a:rPr>
              <a:t>Engaged Free Starters</a:t>
            </a:r>
          </a:p>
          <a:p>
            <a:pPr lvl="1">
              <a:lnSpc>
                <a:spcPct val="110000"/>
              </a:lnSpc>
            </a:pPr>
            <a:endParaRPr lang="en-US" sz="2000" dirty="0">
              <a:solidFill>
                <a:schemeClr val="bg1"/>
              </a:solidFill>
              <a:latin typeface="Aptos Light" panose="020B0004020202020204" pitchFamily="34" charset="0"/>
            </a:endParaRPr>
          </a:p>
          <a:p>
            <a:endParaRPr lang="en-CA" dirty="0"/>
          </a:p>
        </p:txBody>
      </p:sp>
      <p:sp>
        <p:nvSpPr>
          <p:cNvPr id="4" name="Slide Number Placeholder 3">
            <a:extLst>
              <a:ext uri="{FF2B5EF4-FFF2-40B4-BE49-F238E27FC236}">
                <a16:creationId xmlns:a16="http://schemas.microsoft.com/office/drawing/2014/main" id="{EA01B2C5-2486-EA02-95D3-162D9332720E}"/>
              </a:ext>
            </a:extLst>
          </p:cNvPr>
          <p:cNvSpPr>
            <a:spLocks noGrp="1"/>
          </p:cNvSpPr>
          <p:nvPr>
            <p:ph type="sldNum" sz="quarter" idx="5"/>
          </p:nvPr>
        </p:nvSpPr>
        <p:spPr/>
        <p:txBody>
          <a:bodyPr/>
          <a:lstStyle/>
          <a:p>
            <a:fld id="{BB8ECA81-EDD1-42A0-B10D-D213596FE453}" type="slidenum">
              <a:rPr lang="en-CA" smtClean="0"/>
              <a:t>13</a:t>
            </a:fld>
            <a:endParaRPr lang="en-CA"/>
          </a:p>
        </p:txBody>
      </p:sp>
    </p:spTree>
    <p:extLst>
      <p:ext uri="{BB962C8B-B14F-4D97-AF65-F5344CB8AC3E}">
        <p14:creationId xmlns:p14="http://schemas.microsoft.com/office/powerpoint/2010/main" val="2395859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dirty="0">
                <a:solidFill>
                  <a:schemeClr val="bg1"/>
                </a:solidFill>
                <a:latin typeface="Aptos Light" panose="020B0004020202020204" pitchFamily="34" charset="0"/>
              </a:rPr>
              <a:t>If we look at the age distribution within Loyal clusters, we see that in Loyal Free Cluster age group 20-35 is least represented, but in Premium Loyal Cluster they are on the second spot.</a:t>
            </a:r>
          </a:p>
          <a:p>
            <a:pPr>
              <a:lnSpc>
                <a:spcPct val="100000"/>
              </a:lnSpc>
            </a:pPr>
            <a:endParaRPr lang="en-US" sz="1200" dirty="0">
              <a:solidFill>
                <a:schemeClr val="bg1"/>
              </a:solidFill>
              <a:latin typeface="Aptos Light" panose="020B0004020202020204" pitchFamily="34" charset="0"/>
            </a:endParaRPr>
          </a:p>
          <a:p>
            <a:pPr>
              <a:lnSpc>
                <a:spcPct val="100000"/>
              </a:lnSpc>
            </a:pPr>
            <a:r>
              <a:rPr lang="en-US" sz="1200" dirty="0">
                <a:solidFill>
                  <a:schemeClr val="bg1"/>
                </a:solidFill>
                <a:latin typeface="Aptos Light" panose="020B0004020202020204" pitchFamily="34" charset="0"/>
              </a:rPr>
              <a:t>That might prove our suggestion that people of this age group are switching from free plan to the premium. But more detailed analysis on that is needed.</a:t>
            </a:r>
            <a:endParaRPr lang="en-CA" sz="1200" dirty="0">
              <a:solidFill>
                <a:schemeClr val="bg1"/>
              </a:solidFill>
              <a:latin typeface="Aptos Light" panose="020B0004020202020204" pitchFamily="34" charset="0"/>
            </a:endParaRPr>
          </a:p>
          <a:p>
            <a:endParaRPr lang="en-CA" dirty="0"/>
          </a:p>
        </p:txBody>
      </p:sp>
      <p:sp>
        <p:nvSpPr>
          <p:cNvPr id="4" name="Slide Number Placeholder 3"/>
          <p:cNvSpPr>
            <a:spLocks noGrp="1"/>
          </p:cNvSpPr>
          <p:nvPr>
            <p:ph type="sldNum" sz="quarter" idx="5"/>
          </p:nvPr>
        </p:nvSpPr>
        <p:spPr/>
        <p:txBody>
          <a:bodyPr/>
          <a:lstStyle/>
          <a:p>
            <a:fld id="{BB8ECA81-EDD1-42A0-B10D-D213596FE453}" type="slidenum">
              <a:rPr lang="en-CA" smtClean="0"/>
              <a:t>20</a:t>
            </a:fld>
            <a:endParaRPr lang="en-CA"/>
          </a:p>
        </p:txBody>
      </p:sp>
    </p:spTree>
    <p:extLst>
      <p:ext uri="{BB962C8B-B14F-4D97-AF65-F5344CB8AC3E}">
        <p14:creationId xmlns:p14="http://schemas.microsoft.com/office/powerpoint/2010/main" val="4031553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bg1"/>
                </a:solidFill>
                <a:latin typeface="Aptos Light" panose="020B0004020202020204" pitchFamily="34" charset="0"/>
              </a:rPr>
              <a:t>Two biggest age groups in Free Loyal cluster are 12-20 and 35-60.</a:t>
            </a:r>
          </a:p>
          <a:p>
            <a:endParaRPr lang="en-US" sz="1200" dirty="0">
              <a:solidFill>
                <a:schemeClr val="bg1"/>
              </a:solidFill>
              <a:latin typeface="Aptos Light" panose="020B0004020202020204" pitchFamily="34" charset="0"/>
            </a:endParaRPr>
          </a:p>
          <a:p>
            <a:r>
              <a:rPr lang="en-US" sz="1200" dirty="0">
                <a:solidFill>
                  <a:schemeClr val="bg1"/>
                </a:solidFill>
                <a:latin typeface="Aptos Light" panose="020B0004020202020204" pitchFamily="34" charset="0"/>
              </a:rPr>
              <a:t>For the group 35-60 the most preferred plan is family plan, which is the most expensive. Maybe people do not switch to the premium plan by financial reasons.</a:t>
            </a:r>
          </a:p>
          <a:p>
            <a:r>
              <a:rPr lang="en-US" sz="1200" dirty="0">
                <a:solidFill>
                  <a:schemeClr val="bg1"/>
                </a:solidFill>
                <a:latin typeface="Aptos Light" panose="020B0004020202020204" pitchFamily="34" charset="0"/>
              </a:rPr>
              <a:t>Same reason might be applicable for the group 12-20. As these people are very young and might not have stable and reliable income, they might not afford premium subscription. Especially those who prefer family plan. </a:t>
            </a:r>
          </a:p>
          <a:p>
            <a:pPr marL="0" indent="0">
              <a:buNone/>
            </a:pPr>
            <a:endParaRPr lang="en-CA" sz="1200" dirty="0">
              <a:solidFill>
                <a:schemeClr val="bg1"/>
              </a:solidFill>
            </a:endParaRPr>
          </a:p>
          <a:p>
            <a:endParaRPr lang="en-CA" dirty="0"/>
          </a:p>
        </p:txBody>
      </p:sp>
      <p:sp>
        <p:nvSpPr>
          <p:cNvPr id="4" name="Slide Number Placeholder 3"/>
          <p:cNvSpPr>
            <a:spLocks noGrp="1"/>
          </p:cNvSpPr>
          <p:nvPr>
            <p:ph type="sldNum" sz="quarter" idx="5"/>
          </p:nvPr>
        </p:nvSpPr>
        <p:spPr/>
        <p:txBody>
          <a:bodyPr/>
          <a:lstStyle/>
          <a:p>
            <a:fld id="{BB8ECA81-EDD1-42A0-B10D-D213596FE453}" type="slidenum">
              <a:rPr lang="en-CA" smtClean="0"/>
              <a:t>21</a:t>
            </a:fld>
            <a:endParaRPr lang="en-CA"/>
          </a:p>
        </p:txBody>
      </p:sp>
    </p:spTree>
    <p:extLst>
      <p:ext uri="{BB962C8B-B14F-4D97-AF65-F5344CB8AC3E}">
        <p14:creationId xmlns:p14="http://schemas.microsoft.com/office/powerpoint/2010/main" val="612029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Aptos ExtraBold" panose="020B0004020202020204" pitchFamily="34" charset="0"/>
              </a:rPr>
              <a:t>Improve Podcast Recommendation System</a:t>
            </a:r>
          </a:p>
          <a:p>
            <a:pPr marL="0" indent="0">
              <a:buNone/>
            </a:pPr>
            <a:r>
              <a:rPr lang="en-US" sz="1200" dirty="0">
                <a:latin typeface="Aptos Light" panose="020B0004020202020204" pitchFamily="34" charset="0"/>
              </a:rPr>
              <a:t>Podcast and Music listeners are equal parts of Spotify users. But significant part of podcast listeners are not satisfied with the recommendation system which leads to their low engagement. By improving it, Spotify will greatly improve customer satisfaction level.</a:t>
            </a:r>
          </a:p>
          <a:p>
            <a:r>
              <a:rPr lang="en-US" sz="1200" b="1" dirty="0">
                <a:latin typeface="Aptos ExtraBold" panose="020B0004020202020204" pitchFamily="34" charset="0"/>
              </a:rPr>
              <a:t>Motivate Free Users Move Towards Premium Subscription</a:t>
            </a:r>
          </a:p>
          <a:p>
            <a:pPr marL="0" indent="0">
              <a:buNone/>
            </a:pPr>
            <a:r>
              <a:rPr lang="en-US" sz="1200" dirty="0">
                <a:latin typeface="Aptos Light" panose="020B0004020202020204" pitchFamily="34" charset="0"/>
              </a:rPr>
              <a:t>Loyal Free cluster show high engagement but do not shift to premium. Two largest groups of this cluster are 12-20 and 35-60. Develop targeted offers for long-term free users within these age groups to proceed for premium subscription. </a:t>
            </a:r>
          </a:p>
          <a:p>
            <a:r>
              <a:rPr lang="en-US" sz="1200" b="1" dirty="0">
                <a:latin typeface="Aptos ExtraBold" panose="020B0004020202020204" pitchFamily="34" charset="0"/>
              </a:rPr>
              <a:t>Encourage Engagement</a:t>
            </a:r>
          </a:p>
          <a:p>
            <a:pPr marL="0" indent="0">
              <a:buNone/>
            </a:pPr>
            <a:r>
              <a:rPr lang="en-US" sz="1200" dirty="0">
                <a:latin typeface="Aptos Light" panose="020B0004020202020204" pitchFamily="34" charset="0"/>
              </a:rPr>
              <a:t>Third largest cluster of users have low engagement. Create some kind of rewards or bonuses like exclusive content for high activity to motivate users for higher activity.</a:t>
            </a:r>
          </a:p>
          <a:p>
            <a:r>
              <a:rPr lang="en-US" sz="1200" b="1" dirty="0">
                <a:latin typeface="Aptos ExtraBold" panose="020B0004020202020204" pitchFamily="34" charset="0"/>
              </a:rPr>
              <a:t>Expand Behavioral Analysis</a:t>
            </a:r>
          </a:p>
          <a:p>
            <a:pPr marL="0" indent="0">
              <a:buNone/>
            </a:pPr>
            <a:r>
              <a:rPr lang="en-US" sz="1200" dirty="0">
                <a:latin typeface="Aptos Light" panose="020B0004020202020204" pitchFamily="34" charset="0"/>
              </a:rPr>
              <a:t>Conduct further studies to understand the reasons behind mismatch between preferred content and actual listening frequency.</a:t>
            </a:r>
          </a:p>
          <a:p>
            <a:pPr marL="0" indent="0">
              <a:buNone/>
            </a:pPr>
            <a:r>
              <a:rPr lang="en-US" sz="1200" dirty="0">
                <a:latin typeface="Aptos Light" panose="020B0004020202020204" pitchFamily="34" charset="0"/>
              </a:rPr>
              <a:t>Identify barriers for certain age groups to proceed to premium subscription.</a:t>
            </a:r>
          </a:p>
          <a:p>
            <a:pPr marL="0" indent="0">
              <a:buNone/>
            </a:pPr>
            <a:endParaRPr lang="en-US" sz="1200" dirty="0">
              <a:latin typeface="Aptos Light" panose="020B0004020202020204" pitchFamily="34" charset="0"/>
            </a:endParaRPr>
          </a:p>
          <a:p>
            <a:r>
              <a:rPr lang="en-US" sz="1200" b="1" dirty="0">
                <a:latin typeface="Aptos ExtraBold" panose="020B0004020202020204" pitchFamily="34" charset="0"/>
              </a:rPr>
              <a:t>Optimize content for low-engagement users</a:t>
            </a:r>
          </a:p>
          <a:p>
            <a:pPr marL="0" indent="0">
              <a:buNone/>
            </a:pPr>
            <a:r>
              <a:rPr lang="en-US" sz="1200" dirty="0">
                <a:latin typeface="Aptos Light" panose="020B0004020202020204" pitchFamily="34" charset="0"/>
              </a:rPr>
              <a:t>Analyze why some users have low engagement and create personalized recommendation system to improve their engagement.</a:t>
            </a:r>
          </a:p>
          <a:p>
            <a:endParaRPr lang="en-US" sz="1200" dirty="0">
              <a:latin typeface="Aptos ExtraBold" panose="020B0004020202020204" pitchFamily="34" charset="0"/>
            </a:endParaRPr>
          </a:p>
          <a:p>
            <a:pPr marL="0" indent="0">
              <a:buNone/>
            </a:pPr>
            <a:endParaRPr lang="en-US" sz="1200" dirty="0">
              <a:latin typeface="Aptos Light" panose="020B0004020202020204" pitchFamily="34" charset="0"/>
            </a:endParaRPr>
          </a:p>
          <a:p>
            <a:endParaRPr lang="en-US" sz="1200" dirty="0">
              <a:latin typeface="Aptos Light" panose="020B0004020202020204" pitchFamily="34" charset="0"/>
            </a:endParaRPr>
          </a:p>
          <a:p>
            <a:pPr marL="0" indent="0">
              <a:buNone/>
            </a:pPr>
            <a:endParaRPr lang="en-US" sz="1200" dirty="0">
              <a:latin typeface="Aptos Light" panose="020B0004020202020204" pitchFamily="34" charset="0"/>
            </a:endParaRPr>
          </a:p>
          <a:p>
            <a:endParaRPr lang="en-US" sz="1200" dirty="0">
              <a:latin typeface="Aptos Light" panose="020B0004020202020204" pitchFamily="34" charset="0"/>
            </a:endParaRPr>
          </a:p>
          <a:p>
            <a:endParaRPr lang="en-US" sz="1200" dirty="0"/>
          </a:p>
          <a:p>
            <a:endParaRPr lang="en-US" sz="1200" dirty="0">
              <a:latin typeface="Aptos Light" panose="020B0004020202020204" pitchFamily="34" charset="0"/>
            </a:endParaRPr>
          </a:p>
          <a:p>
            <a:pPr marL="0" indent="0">
              <a:buNone/>
            </a:pPr>
            <a:endParaRPr lang="en-US" sz="1200" dirty="0">
              <a:latin typeface="Aptos Light" panose="020B0004020202020204" pitchFamily="34" charset="0"/>
            </a:endParaRPr>
          </a:p>
          <a:p>
            <a:endParaRPr lang="en-US" sz="1200" dirty="0">
              <a:latin typeface="Aptos Light" panose="020B0004020202020204" pitchFamily="34" charset="0"/>
            </a:endParaRPr>
          </a:p>
          <a:p>
            <a:pPr marL="0" indent="0">
              <a:buNone/>
            </a:pPr>
            <a:endParaRPr lang="en-US" sz="1200" dirty="0">
              <a:latin typeface="Aptos Light" panose="020B0004020202020204" pitchFamily="34" charset="0"/>
            </a:endParaRPr>
          </a:p>
          <a:p>
            <a:endParaRPr lang="en-US" sz="1200" dirty="0">
              <a:latin typeface="Aptos Light" panose="020B0004020202020204" pitchFamily="34" charset="0"/>
            </a:endParaRPr>
          </a:p>
          <a:p>
            <a:endParaRPr lang="en-US" sz="1200" dirty="0"/>
          </a:p>
          <a:p>
            <a:endParaRPr lang="en-CA" dirty="0"/>
          </a:p>
        </p:txBody>
      </p:sp>
      <p:sp>
        <p:nvSpPr>
          <p:cNvPr id="4" name="Slide Number Placeholder 3"/>
          <p:cNvSpPr>
            <a:spLocks noGrp="1"/>
          </p:cNvSpPr>
          <p:nvPr>
            <p:ph type="sldNum" sz="quarter" idx="5"/>
          </p:nvPr>
        </p:nvSpPr>
        <p:spPr/>
        <p:txBody>
          <a:bodyPr/>
          <a:lstStyle/>
          <a:p>
            <a:fld id="{BB8ECA81-EDD1-42A0-B10D-D213596FE453}" type="slidenum">
              <a:rPr lang="en-CA" smtClean="0"/>
              <a:t>22</a:t>
            </a:fld>
            <a:endParaRPr lang="en-CA"/>
          </a:p>
        </p:txBody>
      </p:sp>
    </p:spTree>
    <p:extLst>
      <p:ext uri="{BB962C8B-B14F-4D97-AF65-F5344CB8AC3E}">
        <p14:creationId xmlns:p14="http://schemas.microsoft.com/office/powerpoint/2010/main" val="1662271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1400" b="0" dirty="0">
                <a:latin typeface="+mn-lt"/>
              </a:rPr>
              <a:t>Swedish company, founded in 2006</a:t>
            </a:r>
          </a:p>
          <a:p>
            <a:pPr>
              <a:spcBef>
                <a:spcPts val="1200"/>
              </a:spcBef>
            </a:pPr>
            <a:r>
              <a:rPr lang="en-US" sz="1400" b="0" dirty="0">
                <a:latin typeface="+mn-lt"/>
              </a:rPr>
              <a:t>One of the largest music streaming platforms as for the June 2024</a:t>
            </a:r>
          </a:p>
          <a:p>
            <a:pPr>
              <a:spcBef>
                <a:spcPts val="1200"/>
              </a:spcBef>
            </a:pPr>
            <a:r>
              <a:rPr lang="en-US" sz="1400" b="0" dirty="0">
                <a:latin typeface="+mn-lt"/>
              </a:rPr>
              <a:t>Over 626 million active users</a:t>
            </a:r>
            <a:r>
              <a:rPr lang="en-CA" sz="1400" b="0" dirty="0">
                <a:latin typeface="+mn-lt"/>
              </a:rPr>
              <a:t>, 246 million among them are paying subscribers</a:t>
            </a:r>
            <a:endParaRPr lang="en-US" sz="1400" b="0" dirty="0">
              <a:latin typeface="+mn-lt"/>
            </a:endParaRPr>
          </a:p>
          <a:p>
            <a:pPr>
              <a:spcBef>
                <a:spcPts val="1200"/>
              </a:spcBef>
            </a:pPr>
            <a:r>
              <a:rPr lang="en-US" sz="1400" b="0" dirty="0">
                <a:latin typeface="+mn-lt"/>
              </a:rPr>
              <a:t>Offers more than 100 million songs and 6 million podcast titles</a:t>
            </a:r>
          </a:p>
          <a:p>
            <a:pPr>
              <a:spcBef>
                <a:spcPts val="1200"/>
              </a:spcBef>
            </a:pPr>
            <a:r>
              <a:rPr lang="en-US" sz="1400" b="0" dirty="0">
                <a:latin typeface="+mn-lt"/>
              </a:rPr>
              <a:t>Is available in 237 countries and territories all over the world</a:t>
            </a:r>
          </a:p>
          <a:p>
            <a:pPr>
              <a:spcBef>
                <a:spcPts val="1200"/>
              </a:spcBef>
            </a:pPr>
            <a:r>
              <a:rPr lang="en-US" sz="1400" b="0" dirty="0">
                <a:latin typeface="+mn-lt"/>
              </a:rPr>
              <a:t>Provides both Free and Premium subscriptions</a:t>
            </a:r>
          </a:p>
          <a:p>
            <a:pPr>
              <a:spcBef>
                <a:spcPts val="1200"/>
              </a:spcBef>
            </a:pPr>
            <a:r>
              <a:rPr lang="en-US" sz="1400" b="0" dirty="0">
                <a:latin typeface="+mn-lt"/>
              </a:rPr>
              <a:t>3 different plans for Premium subscription</a:t>
            </a:r>
          </a:p>
          <a:p>
            <a:endParaRPr lang="en-US" sz="1400" b="0" dirty="0">
              <a:latin typeface="+mn-lt"/>
            </a:endParaRPr>
          </a:p>
          <a:p>
            <a:endParaRPr lang="en-CA" sz="1400" b="0" dirty="0">
              <a:latin typeface="+mn-lt"/>
            </a:endParaRPr>
          </a:p>
          <a:p>
            <a:endParaRPr lang="en-CA" sz="1400" b="0" dirty="0">
              <a:latin typeface="+mn-lt"/>
            </a:endParaRPr>
          </a:p>
        </p:txBody>
      </p:sp>
      <p:sp>
        <p:nvSpPr>
          <p:cNvPr id="4" name="Slide Number Placeholder 3"/>
          <p:cNvSpPr>
            <a:spLocks noGrp="1"/>
          </p:cNvSpPr>
          <p:nvPr>
            <p:ph type="sldNum" sz="quarter" idx="5"/>
          </p:nvPr>
        </p:nvSpPr>
        <p:spPr/>
        <p:txBody>
          <a:bodyPr/>
          <a:lstStyle/>
          <a:p>
            <a:fld id="{BB8ECA81-EDD1-42A0-B10D-D213596FE453}" type="slidenum">
              <a:rPr lang="en-CA" smtClean="0"/>
              <a:t>3</a:t>
            </a:fld>
            <a:endParaRPr lang="en-CA"/>
          </a:p>
        </p:txBody>
      </p:sp>
    </p:spTree>
    <p:extLst>
      <p:ext uri="{BB962C8B-B14F-4D97-AF65-F5344CB8AC3E}">
        <p14:creationId xmlns:p14="http://schemas.microsoft.com/office/powerpoint/2010/main" val="293415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ptos Light" panose="020B0004020202020204" pitchFamily="34" charset="0"/>
                <a:ea typeface="DengXian" panose="02010600030101010101" pitchFamily="2" charset="-122"/>
              </a:rPr>
              <a:t>S</a:t>
            </a:r>
            <a:r>
              <a:rPr lang="en-US" sz="1200" i="0" u="none" strike="noStrike" baseline="0" dirty="0">
                <a:solidFill>
                  <a:schemeClr val="bg1"/>
                </a:solidFill>
                <a:latin typeface="Aptos Light" panose="020B0004020202020204" pitchFamily="34" charset="0"/>
                <a:ea typeface="DengXian" panose="02010600030101010101" pitchFamily="2" charset="-122"/>
              </a:rPr>
              <a:t>egmentation based on subscription plans, listening preferences, and device usage can help Spotify provide their users with personalized offers and improve their experience. </a:t>
            </a:r>
            <a:endParaRPr lang="en-CA" dirty="0"/>
          </a:p>
        </p:txBody>
      </p:sp>
      <p:sp>
        <p:nvSpPr>
          <p:cNvPr id="4" name="Slide Number Placeholder 3"/>
          <p:cNvSpPr>
            <a:spLocks noGrp="1"/>
          </p:cNvSpPr>
          <p:nvPr>
            <p:ph type="sldNum" sz="quarter" idx="5"/>
          </p:nvPr>
        </p:nvSpPr>
        <p:spPr/>
        <p:txBody>
          <a:bodyPr/>
          <a:lstStyle/>
          <a:p>
            <a:fld id="{BB8ECA81-EDD1-42A0-B10D-D213596FE453}" type="slidenum">
              <a:rPr lang="en-CA" smtClean="0"/>
              <a:t>6</a:t>
            </a:fld>
            <a:endParaRPr lang="en-CA"/>
          </a:p>
        </p:txBody>
      </p:sp>
    </p:spTree>
    <p:extLst>
      <p:ext uri="{BB962C8B-B14F-4D97-AF65-F5344CB8AC3E}">
        <p14:creationId xmlns:p14="http://schemas.microsoft.com/office/powerpoint/2010/main" val="222959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i="0" u="none" strike="noStrike" baseline="0" dirty="0">
                <a:latin typeface="Aptos Light" panose="020B0004020202020204" pitchFamily="34" charset="0"/>
                <a:ea typeface="DengXian" panose="02010600030101010101" pitchFamily="2" charset="-122"/>
              </a:rPr>
              <a:t>The dataset originates from a survey of Spotify users, which collects information about their demographics, listening habits, subscription choices, and preferences for music and podcasts. </a:t>
            </a:r>
          </a:p>
          <a:p>
            <a:endParaRPr lang="en-CA" dirty="0"/>
          </a:p>
        </p:txBody>
      </p:sp>
      <p:sp>
        <p:nvSpPr>
          <p:cNvPr id="4" name="Slide Number Placeholder 3"/>
          <p:cNvSpPr>
            <a:spLocks noGrp="1"/>
          </p:cNvSpPr>
          <p:nvPr>
            <p:ph type="sldNum" sz="quarter" idx="5"/>
          </p:nvPr>
        </p:nvSpPr>
        <p:spPr/>
        <p:txBody>
          <a:bodyPr/>
          <a:lstStyle/>
          <a:p>
            <a:fld id="{BB8ECA81-EDD1-42A0-B10D-D213596FE453}" type="slidenum">
              <a:rPr lang="en-CA" smtClean="0"/>
              <a:t>7</a:t>
            </a:fld>
            <a:endParaRPr lang="en-CA"/>
          </a:p>
        </p:txBody>
      </p:sp>
    </p:spTree>
    <p:extLst>
      <p:ext uri="{BB962C8B-B14F-4D97-AF65-F5344CB8AC3E}">
        <p14:creationId xmlns:p14="http://schemas.microsoft.com/office/powerpoint/2010/main" val="323360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sz="1200" dirty="0">
                <a:solidFill>
                  <a:schemeClr val="bg1"/>
                </a:solidFill>
                <a:latin typeface="Aptos Light" panose="020B0004020202020204" pitchFamily="34" charset="0"/>
              </a:rPr>
              <a:t>Values in the </a:t>
            </a:r>
            <a:r>
              <a:rPr lang="en-US" sz="1200" dirty="0">
                <a:solidFill>
                  <a:schemeClr val="bg1"/>
                </a:solidFill>
                <a:latin typeface="Aptos ExtraBold" panose="020B0004020202020204" pitchFamily="34" charset="0"/>
              </a:rPr>
              <a:t>‘</a:t>
            </a:r>
            <a:r>
              <a:rPr lang="en-US" sz="1200" dirty="0" err="1">
                <a:solidFill>
                  <a:schemeClr val="bg1"/>
                </a:solidFill>
                <a:latin typeface="Aptos ExtraBold" panose="020B0004020202020204" pitchFamily="34" charset="0"/>
              </a:rPr>
              <a:t>music_lis_frequency</a:t>
            </a:r>
            <a:r>
              <a:rPr lang="en-US" sz="1200" dirty="0">
                <a:solidFill>
                  <a:schemeClr val="bg1"/>
                </a:solidFill>
                <a:latin typeface="Aptos ExtraBold" panose="020B0004020202020204" pitchFamily="34" charset="0"/>
              </a:rPr>
              <a:t>’ </a:t>
            </a:r>
            <a:r>
              <a:rPr lang="en-US" sz="1200" dirty="0">
                <a:solidFill>
                  <a:schemeClr val="bg1"/>
                </a:solidFill>
                <a:latin typeface="Aptos Light" panose="020B0004020202020204" pitchFamily="34" charset="0"/>
              </a:rPr>
              <a:t>column were inconsistent and of an extremely wide variety.</a:t>
            </a:r>
          </a:p>
          <a:p>
            <a:pPr>
              <a:spcAft>
                <a:spcPts val="1200"/>
              </a:spcAft>
            </a:pPr>
            <a:r>
              <a:rPr lang="en-US" sz="1200" dirty="0">
                <a:solidFill>
                  <a:schemeClr val="bg1"/>
                </a:solidFill>
                <a:latin typeface="Aptos Light" panose="020B0004020202020204" pitchFamily="34" charset="0"/>
              </a:rPr>
              <a:t>Data was filtered by the condition that the length of ‘</a:t>
            </a:r>
            <a:r>
              <a:rPr lang="en-US" sz="1200" dirty="0" err="1">
                <a:solidFill>
                  <a:schemeClr val="bg1"/>
                </a:solidFill>
                <a:latin typeface="Aptos Light" panose="020B0004020202020204" pitchFamily="34" charset="0"/>
              </a:rPr>
              <a:t>music_lis_frequency</a:t>
            </a:r>
            <a:r>
              <a:rPr lang="en-US" sz="1200" dirty="0">
                <a:solidFill>
                  <a:schemeClr val="bg1"/>
                </a:solidFill>
                <a:latin typeface="Aptos Light" panose="020B0004020202020204" pitchFamily="34" charset="0"/>
              </a:rPr>
              <a:t>’ is 1 and represents the frequency like: ‘daily’, ‘rarely’, ‘several times a week’, etc.</a:t>
            </a:r>
          </a:p>
          <a:p>
            <a:pPr>
              <a:spcAft>
                <a:spcPts val="1200"/>
              </a:spcAft>
            </a:pPr>
            <a:r>
              <a:rPr lang="en-US" sz="1200" dirty="0">
                <a:solidFill>
                  <a:schemeClr val="bg1"/>
                </a:solidFill>
                <a:latin typeface="Aptos Light" panose="020B0004020202020204" pitchFamily="34" charset="0"/>
              </a:rPr>
              <a:t>The length of filtered data is 18627 rows out of 28645, which is 65% of the original data and is significant for analysis.</a:t>
            </a:r>
          </a:p>
          <a:p>
            <a:endParaRPr lang="en-CA" dirty="0"/>
          </a:p>
        </p:txBody>
      </p:sp>
      <p:sp>
        <p:nvSpPr>
          <p:cNvPr id="4" name="Slide Number Placeholder 3"/>
          <p:cNvSpPr>
            <a:spLocks noGrp="1"/>
          </p:cNvSpPr>
          <p:nvPr>
            <p:ph type="sldNum" sz="quarter" idx="5"/>
          </p:nvPr>
        </p:nvSpPr>
        <p:spPr/>
        <p:txBody>
          <a:bodyPr/>
          <a:lstStyle/>
          <a:p>
            <a:fld id="{BB8ECA81-EDD1-42A0-B10D-D213596FE453}" type="slidenum">
              <a:rPr lang="en-CA" smtClean="0"/>
              <a:t>8</a:t>
            </a:fld>
            <a:endParaRPr lang="en-CA"/>
          </a:p>
        </p:txBody>
      </p:sp>
    </p:spTree>
    <p:extLst>
      <p:ext uri="{BB962C8B-B14F-4D97-AF65-F5344CB8AC3E}">
        <p14:creationId xmlns:p14="http://schemas.microsoft.com/office/powerpoint/2010/main" val="3930705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ptos Light" panose="020B0004020202020204" pitchFamily="34" charset="0"/>
              </a:rPr>
              <a:t>Most of the missing values are in columns regarding podcasts. I don’t plan use these features for my analysis, so they were left as they are.</a:t>
            </a:r>
          </a:p>
          <a:p>
            <a:r>
              <a:rPr lang="en-US" sz="1200" dirty="0">
                <a:solidFill>
                  <a:schemeClr val="bg1"/>
                </a:solidFill>
                <a:latin typeface="Aptos ExtraBold" panose="020B0004020202020204" pitchFamily="34" charset="0"/>
              </a:rPr>
              <a:t>‘</a:t>
            </a:r>
            <a:r>
              <a:rPr lang="en-US" sz="1200" dirty="0" err="1">
                <a:solidFill>
                  <a:schemeClr val="bg1"/>
                </a:solidFill>
                <a:latin typeface="Aptos ExtraBold" panose="020B0004020202020204" pitchFamily="34" charset="0"/>
              </a:rPr>
              <a:t>preffered_premium_plan</a:t>
            </a:r>
            <a:r>
              <a:rPr lang="en-US" sz="1200" dirty="0">
                <a:solidFill>
                  <a:schemeClr val="bg1"/>
                </a:solidFill>
                <a:latin typeface="Aptos ExtraBold" panose="020B0004020202020204" pitchFamily="34" charset="0"/>
              </a:rPr>
              <a:t>’ </a:t>
            </a:r>
            <a:r>
              <a:rPr lang="en-US" sz="1200" dirty="0">
                <a:solidFill>
                  <a:schemeClr val="bg1"/>
                </a:solidFill>
                <a:latin typeface="Aptos Light" panose="020B0004020202020204" pitchFamily="34" charset="0"/>
              </a:rPr>
              <a:t>column contains 4671 missing values which is </a:t>
            </a:r>
            <a:r>
              <a:rPr lang="en-US" sz="1200" dirty="0">
                <a:solidFill>
                  <a:schemeClr val="bg1"/>
                </a:solidFill>
                <a:latin typeface="Aptos ExtraBold" panose="020B0004020202020204" pitchFamily="34" charset="0"/>
              </a:rPr>
              <a:t>25%</a:t>
            </a:r>
            <a:r>
              <a:rPr lang="en-US" sz="1200" dirty="0">
                <a:solidFill>
                  <a:schemeClr val="bg1"/>
                </a:solidFill>
                <a:latin typeface="Aptos Light" panose="020B0004020202020204" pitchFamily="34" charset="0"/>
              </a:rPr>
              <a:t> and is a significant amount.</a:t>
            </a:r>
          </a:p>
          <a:p>
            <a:r>
              <a:rPr lang="en-US" sz="1200" dirty="0">
                <a:solidFill>
                  <a:schemeClr val="bg1"/>
                </a:solidFill>
                <a:latin typeface="Aptos Light" panose="020B0004020202020204" pitchFamily="34" charset="0"/>
              </a:rPr>
              <a:t>When checked, it was figured out that 75% of the missing values were for those users who already had premium plan.</a:t>
            </a:r>
          </a:p>
          <a:p>
            <a:r>
              <a:rPr lang="en-US" sz="1200" dirty="0">
                <a:solidFill>
                  <a:schemeClr val="bg1"/>
                </a:solidFill>
                <a:latin typeface="Aptos Light" panose="020B0004020202020204" pitchFamily="34" charset="0"/>
              </a:rPr>
              <a:t>Assumed that they were satisfied with their plan, so their ‘</a:t>
            </a:r>
            <a:r>
              <a:rPr lang="en-US" sz="1200" dirty="0" err="1">
                <a:solidFill>
                  <a:schemeClr val="bg1"/>
                </a:solidFill>
                <a:latin typeface="Aptos Light" panose="020B0004020202020204" pitchFamily="34" charset="0"/>
              </a:rPr>
              <a:t>preffered_premium_plan</a:t>
            </a:r>
            <a:r>
              <a:rPr lang="en-US" sz="1200" dirty="0">
                <a:solidFill>
                  <a:schemeClr val="bg1"/>
                </a:solidFill>
                <a:latin typeface="Aptos Light" panose="020B0004020202020204" pitchFamily="34" charset="0"/>
              </a:rPr>
              <a:t>’ was filled in with their ‘spotify_subscription_plan’.</a:t>
            </a:r>
          </a:p>
          <a:p>
            <a:r>
              <a:rPr lang="en-US" sz="1200" dirty="0">
                <a:solidFill>
                  <a:schemeClr val="bg1"/>
                </a:solidFill>
                <a:latin typeface="Aptos Light" panose="020B0004020202020204" pitchFamily="34" charset="0"/>
              </a:rPr>
              <a:t>After replacing the values, there were only 1172 missing values, and only </a:t>
            </a:r>
            <a:r>
              <a:rPr lang="en-US" sz="1200" dirty="0">
                <a:solidFill>
                  <a:schemeClr val="bg1"/>
                </a:solidFill>
                <a:latin typeface="Aptos ExtraBold" panose="020B0004020202020204" pitchFamily="34" charset="0"/>
              </a:rPr>
              <a:t>586 </a:t>
            </a:r>
            <a:r>
              <a:rPr lang="en-US" sz="1200" dirty="0">
                <a:solidFill>
                  <a:schemeClr val="bg1"/>
                </a:solidFill>
                <a:latin typeface="Aptos Light" panose="020B0004020202020204" pitchFamily="34" charset="0"/>
              </a:rPr>
              <a:t>for those whose ‘premium_sub_willingness’ was ‘Yes’. That makes only </a:t>
            </a:r>
            <a:r>
              <a:rPr lang="en-US" sz="1200" dirty="0">
                <a:solidFill>
                  <a:schemeClr val="bg1"/>
                </a:solidFill>
                <a:latin typeface="Aptos ExtraBold" panose="020B0004020202020204" pitchFamily="34" charset="0"/>
              </a:rPr>
              <a:t>3%</a:t>
            </a:r>
            <a:r>
              <a:rPr lang="en-US" sz="1200" b="1" dirty="0">
                <a:solidFill>
                  <a:schemeClr val="bg1"/>
                </a:solidFill>
                <a:latin typeface="Aptos Light" panose="020B0004020202020204" pitchFamily="34" charset="0"/>
              </a:rPr>
              <a:t> </a:t>
            </a:r>
            <a:r>
              <a:rPr lang="en-US" sz="1200" dirty="0">
                <a:solidFill>
                  <a:schemeClr val="bg1"/>
                </a:solidFill>
                <a:latin typeface="Aptos Light" panose="020B0004020202020204" pitchFamily="34" charset="0"/>
              </a:rPr>
              <a:t>of the dataset and has minimal impact on the analysis results.</a:t>
            </a:r>
            <a:endParaRPr lang="en-CA" sz="1200" dirty="0">
              <a:solidFill>
                <a:schemeClr val="bg1"/>
              </a:solidFill>
              <a:latin typeface="Aptos Light"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ptos Light" panose="020B0004020202020204" pitchFamily="34" charset="0"/>
            </a:endParaRPr>
          </a:p>
          <a:p>
            <a:endParaRPr lang="en-CA" dirty="0"/>
          </a:p>
        </p:txBody>
      </p:sp>
      <p:sp>
        <p:nvSpPr>
          <p:cNvPr id="4" name="Slide Number Placeholder 3"/>
          <p:cNvSpPr>
            <a:spLocks noGrp="1"/>
          </p:cNvSpPr>
          <p:nvPr>
            <p:ph type="sldNum" sz="quarter" idx="5"/>
          </p:nvPr>
        </p:nvSpPr>
        <p:spPr/>
        <p:txBody>
          <a:bodyPr/>
          <a:lstStyle/>
          <a:p>
            <a:fld id="{BB8ECA81-EDD1-42A0-B10D-D213596FE453}" type="slidenum">
              <a:rPr lang="en-CA" smtClean="0"/>
              <a:t>9</a:t>
            </a:fld>
            <a:endParaRPr lang="en-CA"/>
          </a:p>
        </p:txBody>
      </p:sp>
    </p:spTree>
    <p:extLst>
      <p:ext uri="{BB962C8B-B14F-4D97-AF65-F5344CB8AC3E}">
        <p14:creationId xmlns:p14="http://schemas.microsoft.com/office/powerpoint/2010/main" val="3023864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defTabSz="914400">
              <a:lnSpc>
                <a:spcPct val="90000"/>
              </a:lnSpc>
              <a:spcAft>
                <a:spcPts val="1000"/>
              </a:spcAft>
              <a:buFont typeface="Arial" panose="020B0604020202020204" pitchFamily="34" charset="0"/>
              <a:buChar char="•"/>
            </a:pPr>
            <a:r>
              <a:rPr lang="en-US" sz="1200" dirty="0">
                <a:solidFill>
                  <a:schemeClr val="bg1"/>
                </a:solidFill>
                <a:latin typeface="Aptos Light" panose="020B0004020202020204" pitchFamily="34" charset="0"/>
              </a:rPr>
              <a:t>During analysis it was identified that 40% of users who specified music as their preferred listening content, actually listen to podcasts more frequently. </a:t>
            </a:r>
          </a:p>
          <a:p>
            <a:pPr marL="342900" indent="-342900" defTabSz="914400">
              <a:lnSpc>
                <a:spcPct val="90000"/>
              </a:lnSpc>
              <a:spcAft>
                <a:spcPts val="1000"/>
              </a:spcAft>
              <a:buFont typeface="Arial" panose="020B0604020202020204" pitchFamily="34" charset="0"/>
              <a:buChar char="•"/>
            </a:pPr>
            <a:r>
              <a:rPr lang="en-US" sz="1200" dirty="0">
                <a:solidFill>
                  <a:schemeClr val="bg1"/>
                </a:solidFill>
                <a:latin typeface="Aptos Light" panose="020B0004020202020204" pitchFamily="34" charset="0"/>
              </a:rPr>
              <a:t>Conversely, 40% of users who chose podcasts as their preferred content tend to have higher frequency of music listening.</a:t>
            </a:r>
          </a:p>
          <a:p>
            <a:pPr marL="342900" indent="-342900" defTabSz="914400">
              <a:lnSpc>
                <a:spcPct val="90000"/>
              </a:lnSpc>
              <a:spcAft>
                <a:spcPts val="1000"/>
              </a:spcAft>
              <a:buFont typeface="Arial" panose="020B0604020202020204" pitchFamily="34" charset="0"/>
              <a:buChar char="•"/>
            </a:pPr>
            <a:r>
              <a:rPr lang="en-US" sz="1200" dirty="0">
                <a:solidFill>
                  <a:schemeClr val="bg1"/>
                </a:solidFill>
                <a:latin typeface="Aptos Light" panose="020B0004020202020204" pitchFamily="34" charset="0"/>
              </a:rPr>
              <a:t>Identifying the reasons for this is an area for further analysis.</a:t>
            </a:r>
          </a:p>
          <a:p>
            <a:endParaRPr lang="en-CA" dirty="0"/>
          </a:p>
        </p:txBody>
      </p:sp>
      <p:sp>
        <p:nvSpPr>
          <p:cNvPr id="4" name="Slide Number Placeholder 3"/>
          <p:cNvSpPr>
            <a:spLocks noGrp="1"/>
          </p:cNvSpPr>
          <p:nvPr>
            <p:ph type="sldNum" sz="quarter" idx="5"/>
          </p:nvPr>
        </p:nvSpPr>
        <p:spPr/>
        <p:txBody>
          <a:bodyPr/>
          <a:lstStyle/>
          <a:p>
            <a:fld id="{BB8ECA81-EDD1-42A0-B10D-D213596FE453}" type="slidenum">
              <a:rPr lang="en-CA" smtClean="0"/>
              <a:t>10</a:t>
            </a:fld>
            <a:endParaRPr lang="en-CA"/>
          </a:p>
        </p:txBody>
      </p:sp>
    </p:spTree>
    <p:extLst>
      <p:ext uri="{BB962C8B-B14F-4D97-AF65-F5344CB8AC3E}">
        <p14:creationId xmlns:p14="http://schemas.microsoft.com/office/powerpoint/2010/main" val="3561807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bg1"/>
                </a:solidFill>
                <a:latin typeface="Aptos Light" panose="020B0004020202020204" pitchFamily="34" charset="0"/>
              </a:rPr>
              <a:t>Possible reasons for mismatch between preferred content and actual listening frequency could be:</a:t>
            </a:r>
          </a:p>
          <a:p>
            <a:r>
              <a:rPr lang="en-US" sz="1200" dirty="0">
                <a:solidFill>
                  <a:schemeClr val="bg1"/>
                </a:solidFill>
                <a:latin typeface="Aptos Light" panose="020B0004020202020204" pitchFamily="34" charset="0"/>
              </a:rPr>
              <a:t>Dissatisfaction with music recommendations for those who prefer music and podcast variety for those who prefer podcasts. When checked, it was identified that 40% of those who prefer music have low music recommendation rating and 40% of podcast preferers are either very dissatisfied or dissatisfied with podcast variety. To determine if there is a dependency between music recommendation rating and music listening frequency, as well as between podcast variety satisfaction and podcast listening frequency a Chi-Square Test of Independency  was applied. </a:t>
            </a:r>
          </a:p>
          <a:p>
            <a:r>
              <a:rPr lang="en-US" sz="1200" dirty="0">
                <a:solidFill>
                  <a:schemeClr val="bg1"/>
                </a:solidFill>
                <a:latin typeface="Aptos Light" panose="020B0004020202020204" pitchFamily="34" charset="0"/>
              </a:rPr>
              <a:t>Respondents might misrepresent their actual preferences during survey</a:t>
            </a:r>
          </a:p>
          <a:p>
            <a:r>
              <a:rPr lang="en-US" sz="1200" dirty="0">
                <a:solidFill>
                  <a:schemeClr val="bg1"/>
                </a:solidFill>
                <a:latin typeface="Aptos Light" panose="020B0004020202020204" pitchFamily="34" charset="0"/>
              </a:rPr>
              <a:t>Certain mood or occasion for listening (to identify the influential factors more demographic and behavioral data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ptos Light" panose="020B0004020202020204" pitchFamily="34" charset="0"/>
              </a:rPr>
              <a:t>Since both p-values are very high, we fail to reject null hypothesis. There is no dependency between listening frequency and recommendation/variety satisfaction</a:t>
            </a:r>
            <a:endParaRPr lang="en-CA" sz="1200" dirty="0">
              <a:solidFill>
                <a:schemeClr val="bg1"/>
              </a:solidFill>
              <a:latin typeface="Aptos Light" panose="020B0004020202020204" pitchFamily="34" charset="0"/>
            </a:endParaRPr>
          </a:p>
          <a:p>
            <a:endParaRPr lang="en-CA" sz="1200" dirty="0">
              <a:solidFill>
                <a:schemeClr val="bg1"/>
              </a:solidFill>
              <a:latin typeface="Aptos Light" panose="020B0004020202020204" pitchFamily="34" charset="0"/>
            </a:endParaRPr>
          </a:p>
          <a:p>
            <a:endParaRPr lang="en-CA" dirty="0"/>
          </a:p>
        </p:txBody>
      </p:sp>
      <p:sp>
        <p:nvSpPr>
          <p:cNvPr id="4" name="Slide Number Placeholder 3"/>
          <p:cNvSpPr>
            <a:spLocks noGrp="1"/>
          </p:cNvSpPr>
          <p:nvPr>
            <p:ph type="sldNum" sz="quarter" idx="5"/>
          </p:nvPr>
        </p:nvSpPr>
        <p:spPr/>
        <p:txBody>
          <a:bodyPr/>
          <a:lstStyle/>
          <a:p>
            <a:fld id="{BB8ECA81-EDD1-42A0-B10D-D213596FE453}" type="slidenum">
              <a:rPr lang="en-CA" smtClean="0"/>
              <a:t>11</a:t>
            </a:fld>
            <a:endParaRPr lang="en-CA"/>
          </a:p>
        </p:txBody>
      </p:sp>
    </p:spTree>
    <p:extLst>
      <p:ext uri="{BB962C8B-B14F-4D97-AF65-F5344CB8AC3E}">
        <p14:creationId xmlns:p14="http://schemas.microsoft.com/office/powerpoint/2010/main" val="198660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endParaRPr lang="en-US" sz="2000" dirty="0">
              <a:solidFill>
                <a:schemeClr val="bg1"/>
              </a:solidFill>
              <a:latin typeface="Aptos Light" panose="020B0004020202020204" pitchFamily="34" charset="0"/>
            </a:endParaRPr>
          </a:p>
          <a:p>
            <a:endParaRPr lang="en-CA" dirty="0"/>
          </a:p>
        </p:txBody>
      </p:sp>
      <p:sp>
        <p:nvSpPr>
          <p:cNvPr id="4" name="Slide Number Placeholder 3"/>
          <p:cNvSpPr>
            <a:spLocks noGrp="1"/>
          </p:cNvSpPr>
          <p:nvPr>
            <p:ph type="sldNum" sz="quarter" idx="5"/>
          </p:nvPr>
        </p:nvSpPr>
        <p:spPr/>
        <p:txBody>
          <a:bodyPr/>
          <a:lstStyle/>
          <a:p>
            <a:fld id="{BB8ECA81-EDD1-42A0-B10D-D213596FE453}" type="slidenum">
              <a:rPr lang="en-CA" smtClean="0"/>
              <a:t>12</a:t>
            </a:fld>
            <a:endParaRPr lang="en-CA"/>
          </a:p>
        </p:txBody>
      </p:sp>
    </p:spTree>
    <p:extLst>
      <p:ext uri="{BB962C8B-B14F-4D97-AF65-F5344CB8AC3E}">
        <p14:creationId xmlns:p14="http://schemas.microsoft.com/office/powerpoint/2010/main" val="1180828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11/25/2024</a:t>
            </a:fld>
            <a:endParaRPr lang="en-US" dirty="0"/>
          </a:p>
        </p:txBody>
      </p:sp>
      <p:sp>
        <p:nvSpPr>
          <p:cNvPr id="5" name="Footer Placeholder 4"/>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4744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59632-1575-4E14-B53B-3DC3D5ED3947}" type="datetime1">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34168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A6868-2568-4CC9-B302-F37117B01A6E}" type="datetime1">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5735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5F08A-1E71-4B2B-BB49-E743F2903911}" type="datetime1">
              <a:rPr lang="en-US" smtClean="0"/>
              <a:t>11/25/2024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940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42421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31DA2F-80B8-49CF-99FB-5ABCA53A607A}" type="datetime1">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0743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852172-E6C9-4B6C-929A-A9DE3837BBF1}" type="datetime1">
              <a:rPr lang="en-US" smtClean="0"/>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64724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46408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048FA-06AB-4884-A69B-986B96E68A24}" type="datetime1">
              <a:rPr lang="en-US" smtClean="0"/>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99748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DB7ABA-0172-4F9C-889D-567164F66BCD}" type="datetime1">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87166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AC6A5B-8AE7-4A41-B5A7-9ADC6686DC18}" type="datetime1">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23059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11/25/2024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chemeClr val="tx1">
                  <a:alpha val="60000"/>
                </a:scheme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7739280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19.png"/><Relationship Id="rId5" Type="http://schemas.openxmlformats.org/officeDocument/2006/relationships/image" Target="../media/image26.png"/><Relationship Id="rId10" Type="http://schemas.openxmlformats.org/officeDocument/2006/relationships/image" Target="../media/image23.svg"/><Relationship Id="rId4" Type="http://schemas.openxmlformats.org/officeDocument/2006/relationships/image" Target="../media/image25.sv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backlinko.com/spotify-users#spotify-paying-subscribers" TargetMode="External"/><Relationship Id="rId7" Type="http://schemas.openxmlformats.org/officeDocument/2006/relationships/hyperlink" Target="https://sxmbusiness.com/music-streaming-market-share-and-revenue-statistics/" TargetMode="Externa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s://business.adobe.com/blog/basics/behavioral-analysis#how-do-you-conduct-behavioral-analysis" TargetMode="External"/><Relationship Id="rId5" Type="http://schemas.openxmlformats.org/officeDocument/2006/relationships/hyperlink" Target="https://explodingtopics.com/blog/music-streaming-stats" TargetMode="External"/><Relationship Id="rId4" Type="http://schemas.openxmlformats.org/officeDocument/2006/relationships/hyperlink" Target="https://www.businessofapps.com/data/spotify-statistic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16A15A88-001A-4EEF-8984-D87E6435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91D03-4CFB-D0A7-6CAA-FC36D96481BF}"/>
              </a:ext>
            </a:extLst>
          </p:cNvPr>
          <p:cNvSpPr>
            <a:spLocks noGrp="1"/>
          </p:cNvSpPr>
          <p:nvPr>
            <p:ph type="ctrTitle"/>
          </p:nvPr>
        </p:nvSpPr>
        <p:spPr>
          <a:xfrm>
            <a:off x="4591050" y="1367673"/>
            <a:ext cx="6765926" cy="2665509"/>
          </a:xfrm>
        </p:spPr>
        <p:txBody>
          <a:bodyPr>
            <a:normAutofit fontScale="90000"/>
          </a:bodyPr>
          <a:lstStyle/>
          <a:p>
            <a:pPr algn="r"/>
            <a:br>
              <a:rPr lang="en-CA" sz="4500" b="0" i="0" u="none" strike="noStrike" baseline="0" dirty="0">
                <a:solidFill>
                  <a:schemeClr val="bg1"/>
                </a:solidFill>
                <a:latin typeface="Times New Roman" panose="02020603050405020304" pitchFamily="18" charset="0"/>
              </a:rPr>
            </a:br>
            <a:r>
              <a:rPr lang="en-CA" sz="4900" b="1" i="0" u="none" strike="noStrike" baseline="0" dirty="0">
                <a:solidFill>
                  <a:schemeClr val="bg1"/>
                </a:solidFill>
                <a:latin typeface="DengXian" panose="02010600030101010101" pitchFamily="2" charset="-122"/>
                <a:ea typeface="DengXian" panose="02010600030101010101" pitchFamily="2" charset="-122"/>
              </a:rPr>
              <a:t>Customer</a:t>
            </a:r>
            <a:r>
              <a:rPr lang="en-CA" sz="4900" b="1" i="0" u="none" strike="noStrike" dirty="0">
                <a:solidFill>
                  <a:schemeClr val="bg1"/>
                </a:solidFill>
                <a:latin typeface="DengXian" panose="02010600030101010101" pitchFamily="2" charset="-122"/>
                <a:ea typeface="DengXian" panose="02010600030101010101" pitchFamily="2" charset="-122"/>
              </a:rPr>
              <a:t> </a:t>
            </a:r>
            <a:r>
              <a:rPr lang="en-CA" sz="4900" b="1" i="0" u="none" strike="noStrike" baseline="0" dirty="0">
                <a:solidFill>
                  <a:schemeClr val="bg1"/>
                </a:solidFill>
                <a:latin typeface="DengXian" panose="02010600030101010101" pitchFamily="2" charset="-122"/>
                <a:ea typeface="DengXian" panose="02010600030101010101" pitchFamily="2" charset="-122"/>
              </a:rPr>
              <a:t>Segmentation and Behavioral Analysis of Spotify Users </a:t>
            </a:r>
            <a:endParaRPr lang="en-CA" sz="4900" b="1" dirty="0">
              <a:solidFill>
                <a:schemeClr val="bg1"/>
              </a:solidFill>
              <a:latin typeface="DengXian" panose="02010600030101010101" pitchFamily="2" charset="-122"/>
              <a:ea typeface="DengXian" panose="02010600030101010101" pitchFamily="2" charset="-122"/>
            </a:endParaRPr>
          </a:p>
        </p:txBody>
      </p:sp>
      <p:sp>
        <p:nvSpPr>
          <p:cNvPr id="4" name="Subtitle 3">
            <a:extLst>
              <a:ext uri="{FF2B5EF4-FFF2-40B4-BE49-F238E27FC236}">
                <a16:creationId xmlns:a16="http://schemas.microsoft.com/office/drawing/2014/main" id="{2B809BAA-0094-340E-DB2D-B530672B2B87}"/>
              </a:ext>
            </a:extLst>
          </p:cNvPr>
          <p:cNvSpPr>
            <a:spLocks noGrp="1"/>
          </p:cNvSpPr>
          <p:nvPr>
            <p:ph type="subTitle" idx="1"/>
          </p:nvPr>
        </p:nvSpPr>
        <p:spPr>
          <a:xfrm>
            <a:off x="5232400" y="4817303"/>
            <a:ext cx="6128274" cy="884538"/>
          </a:xfrm>
        </p:spPr>
        <p:txBody>
          <a:bodyPr>
            <a:normAutofit/>
          </a:bodyPr>
          <a:lstStyle/>
          <a:p>
            <a:pPr algn="r"/>
            <a:r>
              <a:rPr lang="en-US" dirty="0">
                <a:solidFill>
                  <a:schemeClr val="bg1"/>
                </a:solidFill>
                <a:latin typeface="DengXian" panose="02010600030101010101" pitchFamily="2" charset="-122"/>
                <a:ea typeface="DengXian" panose="02010600030101010101" pitchFamily="2" charset="-122"/>
              </a:rPr>
              <a:t>DAB303 – Marketing Analytics</a:t>
            </a:r>
          </a:p>
          <a:p>
            <a:pPr algn="r"/>
            <a:r>
              <a:rPr lang="en-US" sz="2000" dirty="0">
                <a:solidFill>
                  <a:schemeClr val="bg1"/>
                </a:solidFill>
                <a:latin typeface="DengXian" panose="02010600030101010101" pitchFamily="2" charset="-122"/>
                <a:ea typeface="DengXian" panose="02010600030101010101" pitchFamily="2" charset="-122"/>
              </a:rPr>
              <a:t>Kateryna Podopryhora</a:t>
            </a:r>
          </a:p>
          <a:p>
            <a:pPr algn="r"/>
            <a:endParaRPr lang="en-CA" dirty="0">
              <a:solidFill>
                <a:schemeClr val="bg1"/>
              </a:solidFill>
            </a:endParaRPr>
          </a:p>
        </p:txBody>
      </p:sp>
      <p:pic>
        <p:nvPicPr>
          <p:cNvPr id="8" name="Picture 7" descr="A person wearing headphones&#10;&#10;Description automatically generated">
            <a:extLst>
              <a:ext uri="{FF2B5EF4-FFF2-40B4-BE49-F238E27FC236}">
                <a16:creationId xmlns:a16="http://schemas.microsoft.com/office/drawing/2014/main" id="{2BDD656D-1A2E-C1AE-7820-42BC9AA0A65B}"/>
              </a:ext>
            </a:extLst>
          </p:cNvPr>
          <p:cNvPicPr>
            <a:picLocks noChangeAspect="1"/>
          </p:cNvPicPr>
          <p:nvPr/>
        </p:nvPicPr>
        <p:blipFill>
          <a:blip r:embed="rId2">
            <a:extLst>
              <a:ext uri="{28A0092B-C50C-407E-A947-70E740481C1C}">
                <a14:useLocalDpi xmlns:a14="http://schemas.microsoft.com/office/drawing/2010/main" val="0"/>
              </a:ext>
            </a:extLst>
          </a:blip>
          <a:srcRect l="34702" r="20337" b="-1"/>
          <a:stretch/>
        </p:blipFill>
        <p:spPr>
          <a:xfrm>
            <a:off x="1" y="10"/>
            <a:ext cx="4551219" cy="6857990"/>
          </a:xfrm>
          <a:custGeom>
            <a:avLst/>
            <a:gdLst/>
            <a:ahLst/>
            <a:cxnLst/>
            <a:rect l="l" t="t" r="r" b="b"/>
            <a:pathLst>
              <a:path w="4551219" h="6858000">
                <a:moveTo>
                  <a:pt x="4194211" y="6564619"/>
                </a:moveTo>
                <a:lnTo>
                  <a:pt x="4194211" y="6564620"/>
                </a:lnTo>
                <a:cubicBezTo>
                  <a:pt x="4204498" y="6575478"/>
                  <a:pt x="4210595" y="6582146"/>
                  <a:pt x="4216690" y="6588625"/>
                </a:cubicBezTo>
                <a:lnTo>
                  <a:pt x="4233312" y="6625224"/>
                </a:lnTo>
                <a:lnTo>
                  <a:pt x="4226218" y="6662539"/>
                </a:lnTo>
                <a:lnTo>
                  <a:pt x="4226217" y="6662540"/>
                </a:lnTo>
                <a:lnTo>
                  <a:pt x="4226216" y="6662543"/>
                </a:lnTo>
                <a:lnTo>
                  <a:pt x="4214767" y="6683026"/>
                </a:lnTo>
                <a:lnTo>
                  <a:pt x="4211619" y="6702975"/>
                </a:lnTo>
                <a:lnTo>
                  <a:pt x="4211619" y="6702976"/>
                </a:lnTo>
                <a:cubicBezTo>
                  <a:pt x="4212024" y="6716168"/>
                  <a:pt x="4217168" y="6729218"/>
                  <a:pt x="4225455" y="6742552"/>
                </a:cubicBezTo>
                <a:lnTo>
                  <a:pt x="4225456" y="6742554"/>
                </a:lnTo>
                <a:lnTo>
                  <a:pt x="4244933" y="6812061"/>
                </a:lnTo>
                <a:lnTo>
                  <a:pt x="4244933" y="6812063"/>
                </a:lnTo>
                <a:lnTo>
                  <a:pt x="4244933" y="6812062"/>
                </a:lnTo>
                <a:lnTo>
                  <a:pt x="4244933" y="6812061"/>
                </a:lnTo>
                <a:lnTo>
                  <a:pt x="4240159" y="6776799"/>
                </a:lnTo>
                <a:lnTo>
                  <a:pt x="4225456" y="6742554"/>
                </a:lnTo>
                <a:lnTo>
                  <a:pt x="4225455" y="6742551"/>
                </a:lnTo>
                <a:lnTo>
                  <a:pt x="4211619" y="6702975"/>
                </a:lnTo>
                <a:lnTo>
                  <a:pt x="4226216" y="6662543"/>
                </a:lnTo>
                <a:lnTo>
                  <a:pt x="4226217" y="6662541"/>
                </a:lnTo>
                <a:lnTo>
                  <a:pt x="4226218" y="6662539"/>
                </a:lnTo>
                <a:lnTo>
                  <a:pt x="4233301" y="6645551"/>
                </a:lnTo>
                <a:lnTo>
                  <a:pt x="4233312" y="6625224"/>
                </a:lnTo>
                <a:lnTo>
                  <a:pt x="4233312" y="6625223"/>
                </a:lnTo>
                <a:cubicBezTo>
                  <a:pt x="4231216" y="6611340"/>
                  <a:pt x="4225168" y="6597577"/>
                  <a:pt x="4216690" y="6588624"/>
                </a:cubicBezTo>
                <a:close/>
                <a:moveTo>
                  <a:pt x="4274532" y="6438980"/>
                </a:moveTo>
                <a:lnTo>
                  <a:pt x="4254602" y="6463839"/>
                </a:lnTo>
                <a:lnTo>
                  <a:pt x="4254600" y="6463848"/>
                </a:lnTo>
                <a:lnTo>
                  <a:pt x="4240803" y="6513011"/>
                </a:lnTo>
                <a:lnTo>
                  <a:pt x="4221998" y="6546193"/>
                </a:lnTo>
                <a:lnTo>
                  <a:pt x="4221998" y="6546194"/>
                </a:lnTo>
                <a:lnTo>
                  <a:pt x="4238336" y="6521803"/>
                </a:lnTo>
                <a:lnTo>
                  <a:pt x="4240803" y="6513011"/>
                </a:lnTo>
                <a:lnTo>
                  <a:pt x="4243614" y="6508051"/>
                </a:lnTo>
                <a:lnTo>
                  <a:pt x="4254600" y="6463848"/>
                </a:lnTo>
                <a:lnTo>
                  <a:pt x="4254602" y="6463840"/>
                </a:lnTo>
                <a:cubicBezTo>
                  <a:pt x="4257553" y="6451649"/>
                  <a:pt x="4265030" y="6444076"/>
                  <a:pt x="4274532" y="6438980"/>
                </a:cubicBezTo>
                <a:close/>
                <a:moveTo>
                  <a:pt x="4360506" y="6365203"/>
                </a:moveTo>
                <a:lnTo>
                  <a:pt x="4359224" y="6387909"/>
                </a:lnTo>
                <a:lnTo>
                  <a:pt x="4357461" y="6391548"/>
                </a:lnTo>
                <a:lnTo>
                  <a:pt x="4349806" y="6407331"/>
                </a:lnTo>
                <a:lnTo>
                  <a:pt x="4349806" y="6407332"/>
                </a:lnTo>
                <a:lnTo>
                  <a:pt x="4357461" y="6391548"/>
                </a:lnTo>
                <a:lnTo>
                  <a:pt x="4359225" y="6387909"/>
                </a:lnTo>
                <a:close/>
                <a:moveTo>
                  <a:pt x="4121437" y="4221390"/>
                </a:moveTo>
                <a:lnTo>
                  <a:pt x="4121437" y="4221391"/>
                </a:lnTo>
                <a:cubicBezTo>
                  <a:pt x="4122199" y="4232060"/>
                  <a:pt x="4122389" y="4243872"/>
                  <a:pt x="4127153" y="4253014"/>
                </a:cubicBezTo>
                <a:cubicBezTo>
                  <a:pt x="4139346" y="4277401"/>
                  <a:pt x="4154966" y="4300070"/>
                  <a:pt x="4166969" y="4324645"/>
                </a:cubicBezTo>
                <a:lnTo>
                  <a:pt x="4175923" y="4363890"/>
                </a:lnTo>
                <a:lnTo>
                  <a:pt x="4175161" y="4482003"/>
                </a:lnTo>
                <a:cubicBezTo>
                  <a:pt x="4172493" y="4546775"/>
                  <a:pt x="4171921" y="4612499"/>
                  <a:pt x="4115151" y="4659173"/>
                </a:cubicBezTo>
                <a:cubicBezTo>
                  <a:pt x="4110579" y="4662985"/>
                  <a:pt x="4107911" y="4671175"/>
                  <a:pt x="4107149" y="4677654"/>
                </a:cubicBezTo>
                <a:cubicBezTo>
                  <a:pt x="4103530" y="4707563"/>
                  <a:pt x="4103148" y="4738234"/>
                  <a:pt x="4097242" y="4767763"/>
                </a:cubicBezTo>
                <a:cubicBezTo>
                  <a:pt x="4094861" y="4779574"/>
                  <a:pt x="4094052" y="4790386"/>
                  <a:pt x="4095933" y="4800482"/>
                </a:cubicBezTo>
                <a:lnTo>
                  <a:pt x="4095933" y="4800483"/>
                </a:lnTo>
                <a:cubicBezTo>
                  <a:pt x="4097814" y="4810580"/>
                  <a:pt x="4102387" y="4819963"/>
                  <a:pt x="4110769" y="4828916"/>
                </a:cubicBezTo>
                <a:lnTo>
                  <a:pt x="4132950" y="4863342"/>
                </a:lnTo>
                <a:lnTo>
                  <a:pt x="4140479" y="4889274"/>
                </a:lnTo>
                <a:lnTo>
                  <a:pt x="4138774" y="4912167"/>
                </a:lnTo>
                <a:cubicBezTo>
                  <a:pt x="4137059" y="4919977"/>
                  <a:pt x="4136702" y="4927121"/>
                  <a:pt x="4137372" y="4933803"/>
                </a:cubicBezTo>
                <a:lnTo>
                  <a:pt x="4137372" y="4933804"/>
                </a:lnTo>
                <a:lnTo>
                  <a:pt x="4142131" y="4952672"/>
                </a:lnTo>
                <a:lnTo>
                  <a:pt x="4144924" y="4957453"/>
                </a:lnTo>
                <a:lnTo>
                  <a:pt x="4146202" y="4961455"/>
                </a:lnTo>
                <a:cubicBezTo>
                  <a:pt x="4150713" y="4970096"/>
                  <a:pt x="4156419" y="4978393"/>
                  <a:pt x="4162206" y="4987037"/>
                </a:cubicBezTo>
                <a:cubicBezTo>
                  <a:pt x="4173445" y="5003801"/>
                  <a:pt x="4187543" y="5022852"/>
                  <a:pt x="4188685" y="5041521"/>
                </a:cubicBezTo>
                <a:cubicBezTo>
                  <a:pt x="4189304" y="5052095"/>
                  <a:pt x="4192222" y="5062299"/>
                  <a:pt x="4195901" y="5072375"/>
                </a:cubicBezTo>
                <a:lnTo>
                  <a:pt x="4201805" y="5087442"/>
                </a:lnTo>
                <a:lnTo>
                  <a:pt x="4214832" y="5133219"/>
                </a:lnTo>
                <a:lnTo>
                  <a:pt x="4214833" y="5133224"/>
                </a:lnTo>
                <a:lnTo>
                  <a:pt x="4208118" y="5166112"/>
                </a:lnTo>
                <a:lnTo>
                  <a:pt x="4208118" y="5166113"/>
                </a:lnTo>
                <a:cubicBezTo>
                  <a:pt x="4207356" y="5167637"/>
                  <a:pt x="4207928" y="5169780"/>
                  <a:pt x="4208809" y="5172090"/>
                </a:cubicBezTo>
                <a:lnTo>
                  <a:pt x="4211356" y="5179067"/>
                </a:lnTo>
                <a:cubicBezTo>
                  <a:pt x="4214976" y="5196594"/>
                  <a:pt x="4215024" y="5213597"/>
                  <a:pt x="4211190" y="5229433"/>
                </a:cubicBezTo>
                <a:lnTo>
                  <a:pt x="4200644" y="5248928"/>
                </a:lnTo>
                <a:lnTo>
                  <a:pt x="4187733" y="5272795"/>
                </a:lnTo>
                <a:cubicBezTo>
                  <a:pt x="4176088" y="5285440"/>
                  <a:pt x="4168382" y="5298594"/>
                  <a:pt x="4163830" y="5312287"/>
                </a:cubicBezTo>
                <a:lnTo>
                  <a:pt x="4162774" y="5321350"/>
                </a:lnTo>
                <a:lnTo>
                  <a:pt x="4160300" y="5326162"/>
                </a:lnTo>
                <a:lnTo>
                  <a:pt x="4158854" y="5355013"/>
                </a:lnTo>
                <a:lnTo>
                  <a:pt x="4158854" y="5355014"/>
                </a:lnTo>
                <a:cubicBezTo>
                  <a:pt x="4159503" y="5364882"/>
                  <a:pt x="4161206" y="5375002"/>
                  <a:pt x="4163730" y="5385384"/>
                </a:cubicBezTo>
                <a:cubicBezTo>
                  <a:pt x="4166969" y="5398721"/>
                  <a:pt x="4169255" y="5412057"/>
                  <a:pt x="4171921" y="5425582"/>
                </a:cubicBezTo>
                <a:cubicBezTo>
                  <a:pt x="4175731" y="5443870"/>
                  <a:pt x="4179733" y="5462351"/>
                  <a:pt x="4183543" y="5480637"/>
                </a:cubicBezTo>
                <a:lnTo>
                  <a:pt x="4188067" y="5507667"/>
                </a:lnTo>
                <a:lnTo>
                  <a:pt x="4177448" y="5531691"/>
                </a:lnTo>
                <a:lnTo>
                  <a:pt x="4177447" y="5531692"/>
                </a:lnTo>
                <a:cubicBezTo>
                  <a:pt x="4170398" y="5537599"/>
                  <a:pt x="4167206" y="5542648"/>
                  <a:pt x="4167302" y="5547577"/>
                </a:cubicBezTo>
                <a:lnTo>
                  <a:pt x="4167302" y="5547578"/>
                </a:lnTo>
                <a:cubicBezTo>
                  <a:pt x="4167397" y="5552507"/>
                  <a:pt x="4170779" y="5557317"/>
                  <a:pt x="4176875" y="5562746"/>
                </a:cubicBezTo>
                <a:cubicBezTo>
                  <a:pt x="4219548" y="5600467"/>
                  <a:pt x="4246219" y="5646189"/>
                  <a:pt x="4248123" y="5704483"/>
                </a:cubicBezTo>
                <a:cubicBezTo>
                  <a:pt x="4248505" y="5716485"/>
                  <a:pt x="4251171" y="5728678"/>
                  <a:pt x="4254029" y="5740488"/>
                </a:cubicBezTo>
                <a:cubicBezTo>
                  <a:pt x="4255744" y="5747728"/>
                  <a:pt x="4257650" y="5756493"/>
                  <a:pt x="4262794" y="5760873"/>
                </a:cubicBezTo>
                <a:cubicBezTo>
                  <a:pt x="4302037" y="5794974"/>
                  <a:pt x="4329280" y="5837457"/>
                  <a:pt x="4351189" y="5883751"/>
                </a:cubicBezTo>
                <a:lnTo>
                  <a:pt x="4351191" y="5883755"/>
                </a:lnTo>
                <a:lnTo>
                  <a:pt x="4369094" y="5935945"/>
                </a:lnTo>
                <a:lnTo>
                  <a:pt x="4369096" y="5935949"/>
                </a:lnTo>
                <a:lnTo>
                  <a:pt x="4365476" y="5993289"/>
                </a:lnTo>
                <a:lnTo>
                  <a:pt x="4365475" y="5993290"/>
                </a:lnTo>
                <a:cubicBezTo>
                  <a:pt x="4364334" y="6004530"/>
                  <a:pt x="4364524" y="6017484"/>
                  <a:pt x="4358999" y="6026439"/>
                </a:cubicBezTo>
                <a:cubicBezTo>
                  <a:pt x="4341662" y="6054824"/>
                  <a:pt x="4322994" y="6082257"/>
                  <a:pt x="4302799" y="6108737"/>
                </a:cubicBezTo>
                <a:cubicBezTo>
                  <a:pt x="4294131" y="6120073"/>
                  <a:pt x="4289178" y="6126883"/>
                  <a:pt x="4289107" y="6133313"/>
                </a:cubicBezTo>
                <a:lnTo>
                  <a:pt x="4289107" y="6133314"/>
                </a:lnTo>
                <a:lnTo>
                  <a:pt x="4292807" y="6143189"/>
                </a:lnTo>
                <a:lnTo>
                  <a:pt x="4304703" y="6155599"/>
                </a:lnTo>
                <a:lnTo>
                  <a:pt x="4304706" y="6155602"/>
                </a:lnTo>
                <a:cubicBezTo>
                  <a:pt x="4326994" y="6175797"/>
                  <a:pt x="4338614" y="6200944"/>
                  <a:pt x="4343376" y="6228756"/>
                </a:cubicBezTo>
                <a:lnTo>
                  <a:pt x="4360713" y="6361539"/>
                </a:lnTo>
                <a:lnTo>
                  <a:pt x="4360713" y="6361538"/>
                </a:lnTo>
                <a:cubicBezTo>
                  <a:pt x="4357093" y="6317150"/>
                  <a:pt x="4350808" y="6272763"/>
                  <a:pt x="4343376" y="6228755"/>
                </a:cubicBezTo>
                <a:cubicBezTo>
                  <a:pt x="4338614" y="6200943"/>
                  <a:pt x="4326994" y="6175796"/>
                  <a:pt x="4304706" y="6155601"/>
                </a:cubicBezTo>
                <a:lnTo>
                  <a:pt x="4304703" y="6155599"/>
                </a:lnTo>
                <a:lnTo>
                  <a:pt x="4289107" y="6133314"/>
                </a:lnTo>
                <a:lnTo>
                  <a:pt x="4302799" y="6108738"/>
                </a:lnTo>
                <a:cubicBezTo>
                  <a:pt x="4322994" y="6082258"/>
                  <a:pt x="4341662" y="6054825"/>
                  <a:pt x="4358999" y="6026440"/>
                </a:cubicBezTo>
                <a:cubicBezTo>
                  <a:pt x="4364524" y="6017485"/>
                  <a:pt x="4364334" y="6004531"/>
                  <a:pt x="4365475" y="5993291"/>
                </a:cubicBezTo>
                <a:lnTo>
                  <a:pt x="4365476" y="5993289"/>
                </a:lnTo>
                <a:lnTo>
                  <a:pt x="4368929" y="5964476"/>
                </a:lnTo>
                <a:lnTo>
                  <a:pt x="4369096" y="5935949"/>
                </a:lnTo>
                <a:lnTo>
                  <a:pt x="4369096" y="5935948"/>
                </a:lnTo>
                <a:lnTo>
                  <a:pt x="4369094" y="5935945"/>
                </a:lnTo>
                <a:lnTo>
                  <a:pt x="4362214" y="5909350"/>
                </a:lnTo>
                <a:lnTo>
                  <a:pt x="4351191" y="5883755"/>
                </a:lnTo>
                <a:lnTo>
                  <a:pt x="4351189" y="5883750"/>
                </a:lnTo>
                <a:cubicBezTo>
                  <a:pt x="4329280" y="5837456"/>
                  <a:pt x="4302037" y="5794973"/>
                  <a:pt x="4262794" y="5760872"/>
                </a:cubicBezTo>
                <a:cubicBezTo>
                  <a:pt x="4257650" y="5756492"/>
                  <a:pt x="4255744" y="5747727"/>
                  <a:pt x="4254029" y="5740487"/>
                </a:cubicBezTo>
                <a:cubicBezTo>
                  <a:pt x="4251171" y="5728677"/>
                  <a:pt x="4248505" y="5716484"/>
                  <a:pt x="4248123" y="5704482"/>
                </a:cubicBezTo>
                <a:cubicBezTo>
                  <a:pt x="4246219" y="5646188"/>
                  <a:pt x="4219548" y="5600466"/>
                  <a:pt x="4176875" y="5562745"/>
                </a:cubicBezTo>
                <a:lnTo>
                  <a:pt x="4167302" y="5547577"/>
                </a:lnTo>
                <a:lnTo>
                  <a:pt x="4177447" y="5531693"/>
                </a:lnTo>
                <a:lnTo>
                  <a:pt x="4177448" y="5531691"/>
                </a:lnTo>
                <a:lnTo>
                  <a:pt x="4185847" y="5520421"/>
                </a:lnTo>
                <a:lnTo>
                  <a:pt x="4188067" y="5507667"/>
                </a:lnTo>
                <a:lnTo>
                  <a:pt x="4188067" y="5507666"/>
                </a:lnTo>
                <a:cubicBezTo>
                  <a:pt x="4188020" y="5498831"/>
                  <a:pt x="4185448" y="5489496"/>
                  <a:pt x="4183543" y="5480636"/>
                </a:cubicBezTo>
                <a:cubicBezTo>
                  <a:pt x="4179733" y="5462350"/>
                  <a:pt x="4175731" y="5443869"/>
                  <a:pt x="4171921" y="5425581"/>
                </a:cubicBezTo>
                <a:cubicBezTo>
                  <a:pt x="4169255" y="5412056"/>
                  <a:pt x="4166969" y="5398720"/>
                  <a:pt x="4163730" y="5385383"/>
                </a:cubicBezTo>
                <a:lnTo>
                  <a:pt x="4158854" y="5355013"/>
                </a:lnTo>
                <a:lnTo>
                  <a:pt x="4162774" y="5321350"/>
                </a:lnTo>
                <a:lnTo>
                  <a:pt x="4187733" y="5272796"/>
                </a:lnTo>
                <a:lnTo>
                  <a:pt x="4200644" y="5248928"/>
                </a:lnTo>
                <a:lnTo>
                  <a:pt x="4211191" y="5229432"/>
                </a:lnTo>
                <a:lnTo>
                  <a:pt x="4211356" y="5179067"/>
                </a:lnTo>
                <a:lnTo>
                  <a:pt x="4211356" y="5179066"/>
                </a:lnTo>
                <a:cubicBezTo>
                  <a:pt x="4210880" y="5176875"/>
                  <a:pt x="4209690" y="5174399"/>
                  <a:pt x="4208809" y="5172089"/>
                </a:cubicBezTo>
                <a:lnTo>
                  <a:pt x="4208118" y="5166113"/>
                </a:lnTo>
                <a:lnTo>
                  <a:pt x="4214833" y="5133224"/>
                </a:lnTo>
                <a:lnTo>
                  <a:pt x="4214833" y="5133223"/>
                </a:lnTo>
                <a:lnTo>
                  <a:pt x="4214832" y="5133219"/>
                </a:lnTo>
                <a:lnTo>
                  <a:pt x="4207690" y="5102460"/>
                </a:lnTo>
                <a:lnTo>
                  <a:pt x="4201805" y="5087442"/>
                </a:lnTo>
                <a:lnTo>
                  <a:pt x="4201799" y="5087422"/>
                </a:lnTo>
                <a:cubicBezTo>
                  <a:pt x="4195713" y="5072410"/>
                  <a:pt x="4189614" y="5057380"/>
                  <a:pt x="4188685" y="5041520"/>
                </a:cubicBezTo>
                <a:cubicBezTo>
                  <a:pt x="4187543" y="5022851"/>
                  <a:pt x="4173445" y="5003800"/>
                  <a:pt x="4162206" y="4987036"/>
                </a:cubicBezTo>
                <a:lnTo>
                  <a:pt x="4144924" y="4957453"/>
                </a:lnTo>
                <a:lnTo>
                  <a:pt x="4137372" y="4933804"/>
                </a:lnTo>
                <a:lnTo>
                  <a:pt x="4138774" y="4912168"/>
                </a:lnTo>
                <a:cubicBezTo>
                  <a:pt x="4140536" y="4904357"/>
                  <a:pt x="4141048" y="4896713"/>
                  <a:pt x="4140479" y="4889275"/>
                </a:cubicBezTo>
                <a:lnTo>
                  <a:pt x="4140479" y="4889274"/>
                </a:lnTo>
                <a:lnTo>
                  <a:pt x="4135701" y="4867613"/>
                </a:lnTo>
                <a:lnTo>
                  <a:pt x="4132950" y="4863342"/>
                </a:lnTo>
                <a:lnTo>
                  <a:pt x="4131200" y="4857316"/>
                </a:lnTo>
                <a:cubicBezTo>
                  <a:pt x="4126057" y="4847213"/>
                  <a:pt x="4119056" y="4837702"/>
                  <a:pt x="4110769" y="4828915"/>
                </a:cubicBezTo>
                <a:lnTo>
                  <a:pt x="4095933" y="4800482"/>
                </a:lnTo>
                <a:lnTo>
                  <a:pt x="4097242" y="4767764"/>
                </a:lnTo>
                <a:cubicBezTo>
                  <a:pt x="4103148" y="4738235"/>
                  <a:pt x="4103530" y="4707564"/>
                  <a:pt x="4107149" y="4677655"/>
                </a:cubicBezTo>
                <a:cubicBezTo>
                  <a:pt x="4107911" y="4671176"/>
                  <a:pt x="4110579" y="4662986"/>
                  <a:pt x="4115151" y="4659174"/>
                </a:cubicBezTo>
                <a:cubicBezTo>
                  <a:pt x="4171921" y="4612500"/>
                  <a:pt x="4172493" y="4546776"/>
                  <a:pt x="4175161" y="4482004"/>
                </a:cubicBezTo>
                <a:cubicBezTo>
                  <a:pt x="4176875" y="4442761"/>
                  <a:pt x="4176875" y="4403325"/>
                  <a:pt x="4175923" y="4363890"/>
                </a:cubicBezTo>
                <a:lnTo>
                  <a:pt x="4175923" y="4363889"/>
                </a:lnTo>
                <a:cubicBezTo>
                  <a:pt x="4175731" y="4350553"/>
                  <a:pt x="4172683" y="4336456"/>
                  <a:pt x="4166969" y="4324644"/>
                </a:cubicBezTo>
                <a:cubicBezTo>
                  <a:pt x="4154966" y="4300069"/>
                  <a:pt x="4139346" y="4277400"/>
                  <a:pt x="4127153" y="4253013"/>
                </a:cubicBezTo>
                <a:close/>
                <a:moveTo>
                  <a:pt x="4190328" y="2836171"/>
                </a:moveTo>
                <a:lnTo>
                  <a:pt x="4181637" y="2848792"/>
                </a:lnTo>
                <a:cubicBezTo>
                  <a:pt x="4176637" y="2865009"/>
                  <a:pt x="4170779" y="2881306"/>
                  <a:pt x="4166033" y="2897784"/>
                </a:cubicBezTo>
                <a:lnTo>
                  <a:pt x="4165004" y="2903549"/>
                </a:lnTo>
                <a:lnTo>
                  <a:pt x="4161730" y="2914327"/>
                </a:lnTo>
                <a:lnTo>
                  <a:pt x="4157099" y="2947858"/>
                </a:lnTo>
                <a:lnTo>
                  <a:pt x="4157098" y="2947861"/>
                </a:lnTo>
                <a:lnTo>
                  <a:pt x="4157098" y="2947862"/>
                </a:lnTo>
                <a:cubicBezTo>
                  <a:pt x="4156729" y="2959156"/>
                  <a:pt x="4157729" y="2970575"/>
                  <a:pt x="4160682" y="2982148"/>
                </a:cubicBezTo>
                <a:lnTo>
                  <a:pt x="4172375" y="3077401"/>
                </a:lnTo>
                <a:lnTo>
                  <a:pt x="4159920" y="3172653"/>
                </a:lnTo>
                <a:cubicBezTo>
                  <a:pt x="4134011" y="3276479"/>
                  <a:pt x="4106579" y="3380304"/>
                  <a:pt x="4112293" y="3489466"/>
                </a:cubicBezTo>
                <a:cubicBezTo>
                  <a:pt x="4113245" y="3507562"/>
                  <a:pt x="4101624" y="3529089"/>
                  <a:pt x="4090194" y="3544712"/>
                </a:cubicBezTo>
                <a:cubicBezTo>
                  <a:pt x="4079336" y="3559667"/>
                  <a:pt x="4073477" y="3566811"/>
                  <a:pt x="4072572" y="3574407"/>
                </a:cubicBezTo>
                <a:lnTo>
                  <a:pt x="4072572" y="3574408"/>
                </a:lnTo>
                <a:cubicBezTo>
                  <a:pt x="4071667" y="3582004"/>
                  <a:pt x="4075716" y="3590053"/>
                  <a:pt x="4084670" y="3606817"/>
                </a:cubicBezTo>
                <a:cubicBezTo>
                  <a:pt x="4089052" y="3614819"/>
                  <a:pt x="4091718" y="3624725"/>
                  <a:pt x="4098196" y="3630632"/>
                </a:cubicBezTo>
                <a:lnTo>
                  <a:pt x="4115925" y="3654415"/>
                </a:lnTo>
                <a:lnTo>
                  <a:pt x="4118836" y="3665923"/>
                </a:lnTo>
                <a:lnTo>
                  <a:pt x="4122437" y="3680163"/>
                </a:lnTo>
                <a:lnTo>
                  <a:pt x="4118389" y="3734836"/>
                </a:lnTo>
                <a:lnTo>
                  <a:pt x="4118389" y="3734837"/>
                </a:lnTo>
                <a:cubicBezTo>
                  <a:pt x="4117437" y="3741315"/>
                  <a:pt x="4116103" y="3749125"/>
                  <a:pt x="4118771" y="3754652"/>
                </a:cubicBezTo>
                <a:lnTo>
                  <a:pt x="4125128" y="3789775"/>
                </a:lnTo>
                <a:lnTo>
                  <a:pt x="4110197" y="3822471"/>
                </a:lnTo>
                <a:cubicBezTo>
                  <a:pt x="4103149" y="3831901"/>
                  <a:pt x="4097529" y="3842045"/>
                  <a:pt x="4095862" y="3852618"/>
                </a:cubicBezTo>
                <a:lnTo>
                  <a:pt x="4095862" y="3852619"/>
                </a:lnTo>
                <a:lnTo>
                  <a:pt x="4096642" y="3868763"/>
                </a:lnTo>
                <a:lnTo>
                  <a:pt x="4105245" y="3885336"/>
                </a:lnTo>
                <a:lnTo>
                  <a:pt x="4105245" y="3885338"/>
                </a:lnTo>
                <a:cubicBezTo>
                  <a:pt x="4114961" y="3897721"/>
                  <a:pt x="4122367" y="3910318"/>
                  <a:pt x="4127626" y="3923124"/>
                </a:cubicBezTo>
                <a:lnTo>
                  <a:pt x="4137130" y="3962159"/>
                </a:lnTo>
                <a:lnTo>
                  <a:pt x="4121438" y="4043837"/>
                </a:lnTo>
                <a:lnTo>
                  <a:pt x="4121437" y="4043838"/>
                </a:lnTo>
                <a:cubicBezTo>
                  <a:pt x="4112674" y="4063841"/>
                  <a:pt x="4107292" y="4083701"/>
                  <a:pt x="4106316" y="4103824"/>
                </a:cubicBezTo>
                <a:lnTo>
                  <a:pt x="4106316" y="4103825"/>
                </a:lnTo>
                <a:lnTo>
                  <a:pt x="4108283" y="4134255"/>
                </a:lnTo>
                <a:lnTo>
                  <a:pt x="4117627" y="4165381"/>
                </a:lnTo>
                <a:lnTo>
                  <a:pt x="4117627" y="4165383"/>
                </a:lnTo>
                <a:lnTo>
                  <a:pt x="4121532" y="4192387"/>
                </a:lnTo>
                <a:lnTo>
                  <a:pt x="4121532" y="4192386"/>
                </a:lnTo>
                <a:cubicBezTo>
                  <a:pt x="4121628" y="4182766"/>
                  <a:pt x="4121056" y="4173479"/>
                  <a:pt x="4117627" y="4165382"/>
                </a:cubicBezTo>
                <a:lnTo>
                  <a:pt x="4117627" y="4165381"/>
                </a:lnTo>
                <a:lnTo>
                  <a:pt x="4106316" y="4103825"/>
                </a:lnTo>
                <a:lnTo>
                  <a:pt x="4121437" y="4043839"/>
                </a:lnTo>
                <a:lnTo>
                  <a:pt x="4121438" y="4043837"/>
                </a:lnTo>
                <a:lnTo>
                  <a:pt x="4134740" y="4002409"/>
                </a:lnTo>
                <a:lnTo>
                  <a:pt x="4137130" y="3962159"/>
                </a:lnTo>
                <a:lnTo>
                  <a:pt x="4137130" y="3962158"/>
                </a:lnTo>
                <a:cubicBezTo>
                  <a:pt x="4134868" y="3935726"/>
                  <a:pt x="4124677" y="3910103"/>
                  <a:pt x="4105245" y="3885337"/>
                </a:cubicBezTo>
                <a:lnTo>
                  <a:pt x="4105245" y="3885336"/>
                </a:lnTo>
                <a:lnTo>
                  <a:pt x="4095862" y="3852619"/>
                </a:lnTo>
                <a:lnTo>
                  <a:pt x="4110197" y="3822472"/>
                </a:lnTo>
                <a:cubicBezTo>
                  <a:pt x="4118389" y="3811613"/>
                  <a:pt x="4123533" y="3800896"/>
                  <a:pt x="4125128" y="3789776"/>
                </a:cubicBezTo>
                <a:lnTo>
                  <a:pt x="4125128" y="3789775"/>
                </a:lnTo>
                <a:cubicBezTo>
                  <a:pt x="4126724" y="3778654"/>
                  <a:pt x="4124771" y="3767129"/>
                  <a:pt x="4118771" y="3754651"/>
                </a:cubicBezTo>
                <a:lnTo>
                  <a:pt x="4118389" y="3734837"/>
                </a:lnTo>
                <a:lnTo>
                  <a:pt x="4122437" y="3680163"/>
                </a:lnTo>
                <a:lnTo>
                  <a:pt x="4122437" y="3680162"/>
                </a:lnTo>
                <a:lnTo>
                  <a:pt x="4118836" y="3665923"/>
                </a:lnTo>
                <a:lnTo>
                  <a:pt x="4115925" y="3654415"/>
                </a:lnTo>
                <a:lnTo>
                  <a:pt x="4115925" y="3654415"/>
                </a:lnTo>
                <a:lnTo>
                  <a:pt x="4115925" y="3654415"/>
                </a:lnTo>
                <a:cubicBezTo>
                  <a:pt x="4112115" y="3646122"/>
                  <a:pt x="4106436" y="3638156"/>
                  <a:pt x="4098196" y="3630631"/>
                </a:cubicBezTo>
                <a:cubicBezTo>
                  <a:pt x="4091718" y="3624724"/>
                  <a:pt x="4089052" y="3614818"/>
                  <a:pt x="4084670" y="3606816"/>
                </a:cubicBezTo>
                <a:cubicBezTo>
                  <a:pt x="4080193" y="3598434"/>
                  <a:pt x="4076942" y="3592231"/>
                  <a:pt x="4074924" y="3587173"/>
                </a:cubicBezTo>
                <a:lnTo>
                  <a:pt x="4072572" y="3574407"/>
                </a:lnTo>
                <a:lnTo>
                  <a:pt x="4077651" y="3562320"/>
                </a:lnTo>
                <a:cubicBezTo>
                  <a:pt x="4080586" y="3557715"/>
                  <a:pt x="4084765" y="3552190"/>
                  <a:pt x="4090194" y="3544713"/>
                </a:cubicBezTo>
                <a:cubicBezTo>
                  <a:pt x="4101624" y="3529090"/>
                  <a:pt x="4113245" y="3507563"/>
                  <a:pt x="4112293" y="3489467"/>
                </a:cubicBezTo>
                <a:cubicBezTo>
                  <a:pt x="4106579" y="3380305"/>
                  <a:pt x="4134011" y="3276480"/>
                  <a:pt x="4159920" y="3172654"/>
                </a:cubicBezTo>
                <a:cubicBezTo>
                  <a:pt x="4167922" y="3140649"/>
                  <a:pt x="4172160" y="3109025"/>
                  <a:pt x="4172375" y="3077401"/>
                </a:cubicBezTo>
                <a:lnTo>
                  <a:pt x="4172375" y="3077400"/>
                </a:lnTo>
                <a:cubicBezTo>
                  <a:pt x="4172589" y="3045776"/>
                  <a:pt x="4168779" y="3014152"/>
                  <a:pt x="4160682" y="2982147"/>
                </a:cubicBezTo>
                <a:lnTo>
                  <a:pt x="4157098" y="2947862"/>
                </a:lnTo>
                <a:lnTo>
                  <a:pt x="4157099" y="2947858"/>
                </a:lnTo>
                <a:lnTo>
                  <a:pt x="4165004" y="2903549"/>
                </a:lnTo>
                <a:lnTo>
                  <a:pt x="4181637" y="2848793"/>
                </a:lnTo>
                <a:cubicBezTo>
                  <a:pt x="4182970" y="2844316"/>
                  <a:pt x="4186256" y="2839982"/>
                  <a:pt x="4190328" y="2836172"/>
                </a:cubicBezTo>
                <a:close/>
                <a:moveTo>
                  <a:pt x="3705842" y="1508457"/>
                </a:moveTo>
                <a:lnTo>
                  <a:pt x="3677748" y="1596213"/>
                </a:lnTo>
                <a:cubicBezTo>
                  <a:pt x="3675271" y="1604978"/>
                  <a:pt x="3676796" y="1615836"/>
                  <a:pt x="3679653" y="1624980"/>
                </a:cubicBezTo>
                <a:cubicBezTo>
                  <a:pt x="3689369" y="1656223"/>
                  <a:pt x="3713754" y="1676036"/>
                  <a:pt x="3736234" y="1697753"/>
                </a:cubicBezTo>
                <a:cubicBezTo>
                  <a:pt x="3746141" y="1707279"/>
                  <a:pt x="3753189" y="1720423"/>
                  <a:pt x="3758903" y="1733188"/>
                </a:cubicBezTo>
                <a:cubicBezTo>
                  <a:pt x="3773574" y="1766335"/>
                  <a:pt x="3786718" y="1800246"/>
                  <a:pt x="3800624" y="1833775"/>
                </a:cubicBezTo>
                <a:cubicBezTo>
                  <a:pt x="3801958" y="1837013"/>
                  <a:pt x="3805387" y="1839679"/>
                  <a:pt x="3808245" y="1842158"/>
                </a:cubicBezTo>
                <a:cubicBezTo>
                  <a:pt x="3838346" y="1866922"/>
                  <a:pt x="3868635" y="1891497"/>
                  <a:pt x="3898736" y="1916454"/>
                </a:cubicBezTo>
                <a:cubicBezTo>
                  <a:pt x="3904450" y="1921216"/>
                  <a:pt x="3908642" y="1928076"/>
                  <a:pt x="3914166" y="1933219"/>
                </a:cubicBezTo>
                <a:cubicBezTo>
                  <a:pt x="3921786" y="1940459"/>
                  <a:pt x="3929027" y="1949603"/>
                  <a:pt x="3938171" y="1953413"/>
                </a:cubicBezTo>
                <a:cubicBezTo>
                  <a:pt x="3966936" y="1965224"/>
                  <a:pt x="3979320" y="1987894"/>
                  <a:pt x="3984654" y="2016469"/>
                </a:cubicBezTo>
                <a:cubicBezTo>
                  <a:pt x="3989607" y="2042570"/>
                  <a:pt x="3993799" y="2068669"/>
                  <a:pt x="3999513" y="2094578"/>
                </a:cubicBezTo>
                <a:cubicBezTo>
                  <a:pt x="4006371" y="2126201"/>
                  <a:pt x="4013801" y="2157636"/>
                  <a:pt x="4022184" y="2188879"/>
                </a:cubicBezTo>
                <a:cubicBezTo>
                  <a:pt x="4025804" y="2202404"/>
                  <a:pt x="4029994" y="2216692"/>
                  <a:pt x="4037424" y="2228314"/>
                </a:cubicBezTo>
                <a:cubicBezTo>
                  <a:pt x="4057999" y="2260890"/>
                  <a:pt x="4071905" y="2295753"/>
                  <a:pt x="4066381" y="2334044"/>
                </a:cubicBezTo>
                <a:cubicBezTo>
                  <a:pt x="4061999" y="2364715"/>
                  <a:pt x="4073239" y="2390434"/>
                  <a:pt x="4090766" y="2409485"/>
                </a:cubicBezTo>
                <a:cubicBezTo>
                  <a:pt x="4098720" y="2418154"/>
                  <a:pt x="4104233" y="2426976"/>
                  <a:pt x="4107867" y="2435912"/>
                </a:cubicBezTo>
                <a:lnTo>
                  <a:pt x="4113698" y="2463017"/>
                </a:lnTo>
                <a:lnTo>
                  <a:pt x="4105056" y="2518262"/>
                </a:lnTo>
                <a:lnTo>
                  <a:pt x="4105055" y="2518263"/>
                </a:lnTo>
                <a:cubicBezTo>
                  <a:pt x="4102388" y="2527789"/>
                  <a:pt x="4101244" y="2536456"/>
                  <a:pt x="4101411" y="2545005"/>
                </a:cubicBezTo>
                <a:lnTo>
                  <a:pt x="4101411" y="2545006"/>
                </a:lnTo>
                <a:cubicBezTo>
                  <a:pt x="4101577" y="2553555"/>
                  <a:pt x="4103054" y="2561985"/>
                  <a:pt x="4105625" y="2571034"/>
                </a:cubicBezTo>
                <a:cubicBezTo>
                  <a:pt x="4117627" y="2612945"/>
                  <a:pt x="4150204" y="2640950"/>
                  <a:pt x="4178779" y="2668001"/>
                </a:cubicBezTo>
                <a:cubicBezTo>
                  <a:pt x="4203164" y="2691054"/>
                  <a:pt x="4216880" y="2716963"/>
                  <a:pt x="4227170" y="2745348"/>
                </a:cubicBezTo>
                <a:lnTo>
                  <a:pt x="4227170" y="2745351"/>
                </a:lnTo>
                <a:lnTo>
                  <a:pt x="4233090" y="2778005"/>
                </a:lnTo>
                <a:lnTo>
                  <a:pt x="4232670" y="2785439"/>
                </a:lnTo>
                <a:lnTo>
                  <a:pt x="4222591" y="2811779"/>
                </a:lnTo>
                <a:lnTo>
                  <a:pt x="4222587" y="2811786"/>
                </a:lnTo>
                <a:lnTo>
                  <a:pt x="4222588" y="2811786"/>
                </a:lnTo>
                <a:lnTo>
                  <a:pt x="4222591" y="2811779"/>
                </a:lnTo>
                <a:lnTo>
                  <a:pt x="4232241" y="2793022"/>
                </a:lnTo>
                <a:lnTo>
                  <a:pt x="4232670" y="2785439"/>
                </a:lnTo>
                <a:lnTo>
                  <a:pt x="4233870" y="2782304"/>
                </a:lnTo>
                <a:lnTo>
                  <a:pt x="4233090" y="2778005"/>
                </a:lnTo>
                <a:lnTo>
                  <a:pt x="4233500" y="2770757"/>
                </a:lnTo>
                <a:lnTo>
                  <a:pt x="4227170" y="2745351"/>
                </a:lnTo>
                <a:lnTo>
                  <a:pt x="4227170" y="2745347"/>
                </a:lnTo>
                <a:cubicBezTo>
                  <a:pt x="4216880" y="2716962"/>
                  <a:pt x="4203164" y="2691053"/>
                  <a:pt x="4178779" y="2668000"/>
                </a:cubicBezTo>
                <a:cubicBezTo>
                  <a:pt x="4150204" y="2640949"/>
                  <a:pt x="4117627" y="2612944"/>
                  <a:pt x="4105625" y="2571033"/>
                </a:cubicBezTo>
                <a:lnTo>
                  <a:pt x="4101411" y="2545006"/>
                </a:lnTo>
                <a:lnTo>
                  <a:pt x="4105055" y="2518264"/>
                </a:lnTo>
                <a:lnTo>
                  <a:pt x="4105056" y="2518262"/>
                </a:lnTo>
                <a:lnTo>
                  <a:pt x="4111636" y="2490550"/>
                </a:lnTo>
                <a:lnTo>
                  <a:pt x="4113698" y="2463017"/>
                </a:lnTo>
                <a:lnTo>
                  <a:pt x="4113698" y="2463016"/>
                </a:lnTo>
                <a:cubicBezTo>
                  <a:pt x="4112817" y="2444776"/>
                  <a:pt x="4106674" y="2426821"/>
                  <a:pt x="4090766" y="2409484"/>
                </a:cubicBezTo>
                <a:cubicBezTo>
                  <a:pt x="4073239" y="2390433"/>
                  <a:pt x="4061999" y="2364714"/>
                  <a:pt x="4066381" y="2334043"/>
                </a:cubicBezTo>
                <a:cubicBezTo>
                  <a:pt x="4071905" y="2295752"/>
                  <a:pt x="4057999" y="2260889"/>
                  <a:pt x="4037424" y="2228313"/>
                </a:cubicBezTo>
                <a:cubicBezTo>
                  <a:pt x="4029994" y="2216691"/>
                  <a:pt x="4025804" y="2202403"/>
                  <a:pt x="4022184" y="2188878"/>
                </a:cubicBezTo>
                <a:cubicBezTo>
                  <a:pt x="4013801" y="2157635"/>
                  <a:pt x="4006371" y="2126200"/>
                  <a:pt x="3999513" y="2094577"/>
                </a:cubicBezTo>
                <a:cubicBezTo>
                  <a:pt x="3993799" y="2068668"/>
                  <a:pt x="3989607" y="2042569"/>
                  <a:pt x="3984654" y="2016468"/>
                </a:cubicBezTo>
                <a:cubicBezTo>
                  <a:pt x="3979320" y="1987893"/>
                  <a:pt x="3966936" y="1965223"/>
                  <a:pt x="3938171" y="1953412"/>
                </a:cubicBezTo>
                <a:cubicBezTo>
                  <a:pt x="3929027" y="1949602"/>
                  <a:pt x="3921786" y="1940458"/>
                  <a:pt x="3914166" y="1933218"/>
                </a:cubicBezTo>
                <a:cubicBezTo>
                  <a:pt x="3908642" y="1928075"/>
                  <a:pt x="3904450" y="1921215"/>
                  <a:pt x="3898736" y="1916453"/>
                </a:cubicBezTo>
                <a:cubicBezTo>
                  <a:pt x="3868635" y="1891496"/>
                  <a:pt x="3838346" y="1866921"/>
                  <a:pt x="3808245" y="1842157"/>
                </a:cubicBezTo>
                <a:cubicBezTo>
                  <a:pt x="3805387" y="1839678"/>
                  <a:pt x="3801958" y="1837012"/>
                  <a:pt x="3800624" y="1833774"/>
                </a:cubicBezTo>
                <a:cubicBezTo>
                  <a:pt x="3786718" y="1800245"/>
                  <a:pt x="3773575" y="1766334"/>
                  <a:pt x="3758903" y="1733187"/>
                </a:cubicBezTo>
                <a:cubicBezTo>
                  <a:pt x="3753189" y="1720422"/>
                  <a:pt x="3746141" y="1707278"/>
                  <a:pt x="3736235" y="1697752"/>
                </a:cubicBezTo>
                <a:cubicBezTo>
                  <a:pt x="3713755" y="1676035"/>
                  <a:pt x="3689369" y="1656222"/>
                  <a:pt x="3679653" y="1624979"/>
                </a:cubicBezTo>
                <a:cubicBezTo>
                  <a:pt x="3676797" y="1615835"/>
                  <a:pt x="3675272" y="1604977"/>
                  <a:pt x="3677749" y="1596212"/>
                </a:cubicBezTo>
                <a:close/>
                <a:moveTo>
                  <a:pt x="3724447" y="1459072"/>
                </a:moveTo>
                <a:lnTo>
                  <a:pt x="3724446" y="1459073"/>
                </a:lnTo>
                <a:lnTo>
                  <a:pt x="3715229" y="1481571"/>
                </a:lnTo>
                <a:close/>
                <a:moveTo>
                  <a:pt x="3743640" y="1268757"/>
                </a:moveTo>
                <a:cubicBezTo>
                  <a:pt x="3744092" y="1275401"/>
                  <a:pt x="3745664" y="1281688"/>
                  <a:pt x="3748807" y="1286069"/>
                </a:cubicBezTo>
                <a:cubicBezTo>
                  <a:pt x="3763380" y="1306929"/>
                  <a:pt x="3769620" y="1328552"/>
                  <a:pt x="3771144" y="1350627"/>
                </a:cubicBezTo>
                <a:lnTo>
                  <a:pt x="3765550" y="1413839"/>
                </a:lnTo>
                <a:lnTo>
                  <a:pt x="3771145" y="1350626"/>
                </a:lnTo>
                <a:cubicBezTo>
                  <a:pt x="3769620" y="1328551"/>
                  <a:pt x="3763381" y="1306929"/>
                  <a:pt x="3748807" y="1286068"/>
                </a:cubicBezTo>
                <a:close/>
                <a:moveTo>
                  <a:pt x="3685369" y="773034"/>
                </a:moveTo>
                <a:lnTo>
                  <a:pt x="3685369" y="773035"/>
                </a:lnTo>
                <a:cubicBezTo>
                  <a:pt x="3687655" y="800276"/>
                  <a:pt x="3690893" y="827329"/>
                  <a:pt x="3693369" y="854379"/>
                </a:cubicBezTo>
                <a:cubicBezTo>
                  <a:pt x="3695655" y="878956"/>
                  <a:pt x="3696417" y="903722"/>
                  <a:pt x="3724422" y="915343"/>
                </a:cubicBezTo>
                <a:cubicBezTo>
                  <a:pt x="3728804" y="917059"/>
                  <a:pt x="3732042" y="922773"/>
                  <a:pt x="3734900" y="927155"/>
                </a:cubicBezTo>
                <a:cubicBezTo>
                  <a:pt x="3778908" y="994785"/>
                  <a:pt x="3777764" y="1030980"/>
                  <a:pt x="3731280" y="1097087"/>
                </a:cubicBezTo>
                <a:cubicBezTo>
                  <a:pt x="3726518" y="1103945"/>
                  <a:pt x="3723088" y="1118613"/>
                  <a:pt x="3726898" y="1123185"/>
                </a:cubicBezTo>
                <a:cubicBezTo>
                  <a:pt x="3742710" y="1142617"/>
                  <a:pt x="3749759" y="1162953"/>
                  <a:pt x="3751617" y="1184028"/>
                </a:cubicBezTo>
                <a:cubicBezTo>
                  <a:pt x="3749759" y="1162953"/>
                  <a:pt x="3742711" y="1142616"/>
                  <a:pt x="3726899" y="1123184"/>
                </a:cubicBezTo>
                <a:cubicBezTo>
                  <a:pt x="3723089" y="1118612"/>
                  <a:pt x="3726519" y="1103944"/>
                  <a:pt x="3731281" y="1097086"/>
                </a:cubicBezTo>
                <a:cubicBezTo>
                  <a:pt x="3777765" y="1030979"/>
                  <a:pt x="3778909" y="994784"/>
                  <a:pt x="3734901" y="927154"/>
                </a:cubicBezTo>
                <a:cubicBezTo>
                  <a:pt x="3732043" y="922772"/>
                  <a:pt x="3728805" y="917058"/>
                  <a:pt x="3724423" y="915342"/>
                </a:cubicBezTo>
                <a:cubicBezTo>
                  <a:pt x="3696417" y="903721"/>
                  <a:pt x="3695655" y="878955"/>
                  <a:pt x="3693369" y="854378"/>
                </a:cubicBezTo>
                <a:close/>
                <a:moveTo>
                  <a:pt x="3740770" y="517850"/>
                </a:moveTo>
                <a:lnTo>
                  <a:pt x="3731852" y="556047"/>
                </a:lnTo>
                <a:cubicBezTo>
                  <a:pt x="3729756" y="564048"/>
                  <a:pt x="3724232" y="572622"/>
                  <a:pt x="3725374" y="580050"/>
                </a:cubicBezTo>
                <a:cubicBezTo>
                  <a:pt x="3728708" y="601578"/>
                  <a:pt x="3726279" y="622200"/>
                  <a:pt x="3721993" y="642537"/>
                </a:cubicBezTo>
                <a:lnTo>
                  <a:pt x="3709470" y="694927"/>
                </a:lnTo>
                <a:lnTo>
                  <a:pt x="3721994" y="642536"/>
                </a:lnTo>
                <a:cubicBezTo>
                  <a:pt x="3726280" y="622200"/>
                  <a:pt x="3728709" y="601577"/>
                  <a:pt x="3725375" y="580049"/>
                </a:cubicBezTo>
                <a:cubicBezTo>
                  <a:pt x="3724233" y="572621"/>
                  <a:pt x="3729757" y="564047"/>
                  <a:pt x="3731853" y="556046"/>
                </a:cubicBezTo>
                <a:close/>
                <a:moveTo>
                  <a:pt x="3754065" y="298168"/>
                </a:moveTo>
                <a:lnTo>
                  <a:pt x="3739283" y="313532"/>
                </a:lnTo>
                <a:lnTo>
                  <a:pt x="3739283" y="313532"/>
                </a:lnTo>
                <a:lnTo>
                  <a:pt x="3739282" y="313533"/>
                </a:lnTo>
                <a:cubicBezTo>
                  <a:pt x="3735090" y="316389"/>
                  <a:pt x="3737376" y="330298"/>
                  <a:pt x="3738710" y="338870"/>
                </a:cubicBezTo>
                <a:lnTo>
                  <a:pt x="3738716" y="338898"/>
                </a:lnTo>
                <a:lnTo>
                  <a:pt x="3748617" y="395639"/>
                </a:lnTo>
                <a:lnTo>
                  <a:pt x="3744807" y="367327"/>
                </a:lnTo>
                <a:lnTo>
                  <a:pt x="3738716" y="338898"/>
                </a:lnTo>
                <a:lnTo>
                  <a:pt x="3738711" y="338869"/>
                </a:lnTo>
                <a:cubicBezTo>
                  <a:pt x="3738044" y="334583"/>
                  <a:pt x="3737139" y="328963"/>
                  <a:pt x="3736925" y="324057"/>
                </a:cubicBezTo>
                <a:lnTo>
                  <a:pt x="3739283" y="313532"/>
                </a:lnTo>
                <a:close/>
                <a:moveTo>
                  <a:pt x="3761610" y="281567"/>
                </a:moveTo>
                <a:lnTo>
                  <a:pt x="3756715" y="295414"/>
                </a:lnTo>
                <a:lnTo>
                  <a:pt x="3756716" y="295414"/>
                </a:lnTo>
                <a:close/>
                <a:moveTo>
                  <a:pt x="3748290" y="24485"/>
                </a:moveTo>
                <a:lnTo>
                  <a:pt x="3746027" y="74128"/>
                </a:lnTo>
                <a:cubicBezTo>
                  <a:pt x="3746950" y="91491"/>
                  <a:pt x="3749260" y="108702"/>
                  <a:pt x="3751951" y="125860"/>
                </a:cubicBezTo>
                <a:lnTo>
                  <a:pt x="3756346" y="153386"/>
                </a:lnTo>
                <a:lnTo>
                  <a:pt x="3764619" y="228943"/>
                </a:lnTo>
                <a:lnTo>
                  <a:pt x="3760160" y="177270"/>
                </a:lnTo>
                <a:lnTo>
                  <a:pt x="3756346" y="153386"/>
                </a:lnTo>
                <a:lnTo>
                  <a:pt x="3756147" y="151568"/>
                </a:lnTo>
                <a:cubicBezTo>
                  <a:pt x="3751917" y="125875"/>
                  <a:pt x="3747412" y="100173"/>
                  <a:pt x="3746028" y="74128"/>
                </a:cubicBezTo>
                <a:close/>
                <a:moveTo>
                  <a:pt x="3745709" y="0"/>
                </a:moveTo>
                <a:lnTo>
                  <a:pt x="3748427" y="21485"/>
                </a:lnTo>
                <a:lnTo>
                  <a:pt x="3745709" y="0"/>
                </a:lnTo>
                <a:lnTo>
                  <a:pt x="4209817" y="0"/>
                </a:lnTo>
                <a:lnTo>
                  <a:pt x="4208690" y="2816"/>
                </a:lnTo>
                <a:cubicBezTo>
                  <a:pt x="4200308" y="21485"/>
                  <a:pt x="4197640" y="43011"/>
                  <a:pt x="4194592" y="63586"/>
                </a:cubicBezTo>
                <a:cubicBezTo>
                  <a:pt x="4189067" y="101307"/>
                  <a:pt x="4185637" y="139218"/>
                  <a:pt x="4180685" y="176938"/>
                </a:cubicBezTo>
                <a:cubicBezTo>
                  <a:pt x="4179541" y="184940"/>
                  <a:pt x="4177447" y="194084"/>
                  <a:pt x="4172683" y="200181"/>
                </a:cubicBezTo>
                <a:cubicBezTo>
                  <a:pt x="4140678" y="241900"/>
                  <a:pt x="4131725" y="292578"/>
                  <a:pt x="4134771" y="340773"/>
                </a:cubicBezTo>
                <a:cubicBezTo>
                  <a:pt x="4137060" y="378685"/>
                  <a:pt x="4138774" y="415834"/>
                  <a:pt x="4135536" y="453363"/>
                </a:cubicBezTo>
                <a:cubicBezTo>
                  <a:pt x="4135344" y="456221"/>
                  <a:pt x="4135726" y="460031"/>
                  <a:pt x="4137250" y="462125"/>
                </a:cubicBezTo>
                <a:cubicBezTo>
                  <a:pt x="4147346" y="475080"/>
                  <a:pt x="4148108" y="488606"/>
                  <a:pt x="4149822" y="505181"/>
                </a:cubicBezTo>
                <a:cubicBezTo>
                  <a:pt x="4152300" y="528614"/>
                  <a:pt x="4150584" y="550140"/>
                  <a:pt x="4146394" y="571859"/>
                </a:cubicBezTo>
                <a:cubicBezTo>
                  <a:pt x="4143346" y="587671"/>
                  <a:pt x="4137060" y="603672"/>
                  <a:pt x="4129057" y="617771"/>
                </a:cubicBezTo>
                <a:cubicBezTo>
                  <a:pt x="4117817" y="637391"/>
                  <a:pt x="4113437" y="656254"/>
                  <a:pt x="4128295" y="674922"/>
                </a:cubicBezTo>
                <a:cubicBezTo>
                  <a:pt x="4144108" y="695115"/>
                  <a:pt x="4138584" y="717976"/>
                  <a:pt x="4139154" y="740267"/>
                </a:cubicBezTo>
                <a:cubicBezTo>
                  <a:pt x="4139346" y="749981"/>
                  <a:pt x="4138964" y="760269"/>
                  <a:pt x="4141440" y="769604"/>
                </a:cubicBezTo>
                <a:cubicBezTo>
                  <a:pt x="4148490" y="796654"/>
                  <a:pt x="4159158" y="822755"/>
                  <a:pt x="4163920" y="850188"/>
                </a:cubicBezTo>
                <a:cubicBezTo>
                  <a:pt x="4166587" y="865429"/>
                  <a:pt x="4161824" y="882383"/>
                  <a:pt x="4158396" y="898197"/>
                </a:cubicBezTo>
                <a:cubicBezTo>
                  <a:pt x="4154776" y="914199"/>
                  <a:pt x="4149252" y="930010"/>
                  <a:pt x="4143536" y="945443"/>
                </a:cubicBezTo>
                <a:cubicBezTo>
                  <a:pt x="4139726" y="955919"/>
                  <a:pt x="4136106" y="967349"/>
                  <a:pt x="4129247" y="975732"/>
                </a:cubicBezTo>
                <a:cubicBezTo>
                  <a:pt x="4113627" y="994784"/>
                  <a:pt x="4110959" y="1014405"/>
                  <a:pt x="4119151" y="1036886"/>
                </a:cubicBezTo>
                <a:cubicBezTo>
                  <a:pt x="4120485" y="1040314"/>
                  <a:pt x="4120485" y="1044314"/>
                  <a:pt x="4120675" y="1048124"/>
                </a:cubicBezTo>
                <a:cubicBezTo>
                  <a:pt x="4124675" y="1109090"/>
                  <a:pt x="4127153" y="1170050"/>
                  <a:pt x="4133249" y="1230632"/>
                </a:cubicBezTo>
                <a:cubicBezTo>
                  <a:pt x="4135726" y="1255205"/>
                  <a:pt x="4146584" y="1278828"/>
                  <a:pt x="4153442" y="1303023"/>
                </a:cubicBezTo>
                <a:cubicBezTo>
                  <a:pt x="4154776" y="1307977"/>
                  <a:pt x="4156872" y="1313503"/>
                  <a:pt x="4155918" y="1318455"/>
                </a:cubicBezTo>
                <a:cubicBezTo>
                  <a:pt x="4146394" y="1372367"/>
                  <a:pt x="4160300" y="1422853"/>
                  <a:pt x="4178589" y="1472574"/>
                </a:cubicBezTo>
                <a:cubicBezTo>
                  <a:pt x="4180495" y="1477716"/>
                  <a:pt x="4179923" y="1484003"/>
                  <a:pt x="4179541" y="1489719"/>
                </a:cubicBezTo>
                <a:cubicBezTo>
                  <a:pt x="4178209" y="1505723"/>
                  <a:pt x="4171541" y="1523058"/>
                  <a:pt x="4175541" y="1537536"/>
                </a:cubicBezTo>
                <a:cubicBezTo>
                  <a:pt x="4186591" y="1576018"/>
                  <a:pt x="4199926" y="1614119"/>
                  <a:pt x="4216690" y="1650316"/>
                </a:cubicBezTo>
                <a:cubicBezTo>
                  <a:pt x="4233645" y="1687085"/>
                  <a:pt x="4247933" y="1721184"/>
                  <a:pt x="4230789" y="1763286"/>
                </a:cubicBezTo>
                <a:cubicBezTo>
                  <a:pt x="4223548" y="1781193"/>
                  <a:pt x="4228693" y="1804815"/>
                  <a:pt x="4230597" y="1825392"/>
                </a:cubicBezTo>
                <a:cubicBezTo>
                  <a:pt x="4232121" y="1840440"/>
                  <a:pt x="4240696" y="1854919"/>
                  <a:pt x="4240696" y="1869779"/>
                </a:cubicBezTo>
                <a:cubicBezTo>
                  <a:pt x="4240696" y="1909407"/>
                  <a:pt x="4250791" y="1944648"/>
                  <a:pt x="4271366" y="1978939"/>
                </a:cubicBezTo>
                <a:cubicBezTo>
                  <a:pt x="4279367" y="1992278"/>
                  <a:pt x="4274032" y="2013042"/>
                  <a:pt x="4276128" y="2030377"/>
                </a:cubicBezTo>
                <a:cubicBezTo>
                  <a:pt x="4278604" y="2048667"/>
                  <a:pt x="4280890" y="2067524"/>
                  <a:pt x="4286418" y="2085053"/>
                </a:cubicBezTo>
                <a:cubicBezTo>
                  <a:pt x="4300895" y="2130392"/>
                  <a:pt x="4317278" y="2175162"/>
                  <a:pt x="4332518" y="2220311"/>
                </a:cubicBezTo>
                <a:cubicBezTo>
                  <a:pt x="4345093" y="2257458"/>
                  <a:pt x="4335186" y="2294038"/>
                  <a:pt x="4329853" y="2330805"/>
                </a:cubicBezTo>
                <a:cubicBezTo>
                  <a:pt x="4326422" y="2353858"/>
                  <a:pt x="4318230" y="2375382"/>
                  <a:pt x="4330422" y="2401291"/>
                </a:cubicBezTo>
                <a:cubicBezTo>
                  <a:pt x="4342044" y="2426058"/>
                  <a:pt x="4339377" y="2457491"/>
                  <a:pt x="4345663" y="2485306"/>
                </a:cubicBezTo>
                <a:cubicBezTo>
                  <a:pt x="4350997" y="2508741"/>
                  <a:pt x="4359572" y="2531408"/>
                  <a:pt x="4367953" y="2554078"/>
                </a:cubicBezTo>
                <a:cubicBezTo>
                  <a:pt x="4379384" y="2584941"/>
                  <a:pt x="4391384" y="2615420"/>
                  <a:pt x="4385670" y="2649142"/>
                </a:cubicBezTo>
                <a:cubicBezTo>
                  <a:pt x="4379192" y="2687435"/>
                  <a:pt x="4403577" y="2713722"/>
                  <a:pt x="4419771" y="2743825"/>
                </a:cubicBezTo>
                <a:cubicBezTo>
                  <a:pt x="4430819" y="2764589"/>
                  <a:pt x="4439012" y="2787258"/>
                  <a:pt x="4445870" y="2809929"/>
                </a:cubicBezTo>
                <a:cubicBezTo>
                  <a:pt x="4454824" y="2840218"/>
                  <a:pt x="4460158" y="2871461"/>
                  <a:pt x="4468921" y="2901942"/>
                </a:cubicBezTo>
                <a:cubicBezTo>
                  <a:pt x="4482065" y="2948046"/>
                  <a:pt x="4492353" y="2994721"/>
                  <a:pt x="4485113" y="3042727"/>
                </a:cubicBezTo>
                <a:cubicBezTo>
                  <a:pt x="4481875" y="3064826"/>
                  <a:pt x="4482065" y="3085402"/>
                  <a:pt x="4486829" y="3107499"/>
                </a:cubicBezTo>
                <a:cubicBezTo>
                  <a:pt x="4494639" y="3143694"/>
                  <a:pt x="4495592" y="3180843"/>
                  <a:pt x="4524738" y="3209992"/>
                </a:cubicBezTo>
                <a:cubicBezTo>
                  <a:pt x="4535027" y="3220279"/>
                  <a:pt x="4537693" y="3238757"/>
                  <a:pt x="4543028" y="3253808"/>
                </a:cubicBezTo>
                <a:cubicBezTo>
                  <a:pt x="4549315" y="3271144"/>
                  <a:pt x="4546075" y="3283907"/>
                  <a:pt x="4527787" y="3293243"/>
                </a:cubicBezTo>
                <a:cubicBezTo>
                  <a:pt x="4519596" y="3297433"/>
                  <a:pt x="4511594" y="3309436"/>
                  <a:pt x="4510260" y="3318770"/>
                </a:cubicBezTo>
                <a:cubicBezTo>
                  <a:pt x="4506260" y="3346775"/>
                  <a:pt x="4512166" y="3372494"/>
                  <a:pt x="4525122" y="3399545"/>
                </a:cubicBezTo>
                <a:cubicBezTo>
                  <a:pt x="4537313" y="3424882"/>
                  <a:pt x="4535979" y="3456507"/>
                  <a:pt x="4540741" y="3485274"/>
                </a:cubicBezTo>
                <a:cubicBezTo>
                  <a:pt x="4544171" y="3505656"/>
                  <a:pt x="4551219" y="3526041"/>
                  <a:pt x="4551219" y="3546616"/>
                </a:cubicBezTo>
                <a:cubicBezTo>
                  <a:pt x="4551219" y="3572145"/>
                  <a:pt x="4545123" y="3597481"/>
                  <a:pt x="4542837" y="3623200"/>
                </a:cubicBezTo>
                <a:cubicBezTo>
                  <a:pt x="4540933" y="3643203"/>
                  <a:pt x="4541695" y="3663588"/>
                  <a:pt x="4539409" y="3683590"/>
                </a:cubicBezTo>
                <a:cubicBezTo>
                  <a:pt x="4537693" y="3699975"/>
                  <a:pt x="4533313" y="3716167"/>
                  <a:pt x="4529694" y="3732360"/>
                </a:cubicBezTo>
                <a:cubicBezTo>
                  <a:pt x="4528359" y="3738266"/>
                  <a:pt x="4523214" y="3744172"/>
                  <a:pt x="4523976" y="3749505"/>
                </a:cubicBezTo>
                <a:cubicBezTo>
                  <a:pt x="4532169" y="3802466"/>
                  <a:pt x="4495592" y="3840568"/>
                  <a:pt x="4479399" y="3885337"/>
                </a:cubicBezTo>
                <a:cubicBezTo>
                  <a:pt x="4462252" y="3932393"/>
                  <a:pt x="4435964" y="3977924"/>
                  <a:pt x="4443774" y="4030502"/>
                </a:cubicBezTo>
                <a:cubicBezTo>
                  <a:pt x="4448536" y="4062317"/>
                  <a:pt x="4459586" y="4092988"/>
                  <a:pt x="4466255" y="4124613"/>
                </a:cubicBezTo>
                <a:cubicBezTo>
                  <a:pt x="4468541" y="4135853"/>
                  <a:pt x="4468159" y="4148426"/>
                  <a:pt x="4465873" y="4159666"/>
                </a:cubicBezTo>
                <a:cubicBezTo>
                  <a:pt x="4455394" y="4213960"/>
                  <a:pt x="4453871" y="4267492"/>
                  <a:pt x="4471017" y="4320836"/>
                </a:cubicBezTo>
                <a:cubicBezTo>
                  <a:pt x="4473875" y="4329978"/>
                  <a:pt x="4476541" y="4339694"/>
                  <a:pt x="4476541" y="4349221"/>
                </a:cubicBezTo>
                <a:cubicBezTo>
                  <a:pt x="4476541" y="4401418"/>
                  <a:pt x="4472541" y="4452664"/>
                  <a:pt x="4453871" y="4502578"/>
                </a:cubicBezTo>
                <a:cubicBezTo>
                  <a:pt x="4447584" y="4519342"/>
                  <a:pt x="4451584" y="4539727"/>
                  <a:pt x="4450060" y="4558206"/>
                </a:cubicBezTo>
                <a:cubicBezTo>
                  <a:pt x="4448728" y="4575350"/>
                  <a:pt x="4448156" y="4592877"/>
                  <a:pt x="4443774" y="4609451"/>
                </a:cubicBezTo>
                <a:cubicBezTo>
                  <a:pt x="4437298" y="4633646"/>
                  <a:pt x="4436536" y="4656125"/>
                  <a:pt x="4442250" y="4681082"/>
                </a:cubicBezTo>
                <a:cubicBezTo>
                  <a:pt x="4447584" y="4704894"/>
                  <a:pt x="4444919" y="4730613"/>
                  <a:pt x="4445108" y="4755380"/>
                </a:cubicBezTo>
                <a:cubicBezTo>
                  <a:pt x="4445298" y="4783003"/>
                  <a:pt x="4445488" y="4810626"/>
                  <a:pt x="4444537" y="4838249"/>
                </a:cubicBezTo>
                <a:cubicBezTo>
                  <a:pt x="4444156" y="4849299"/>
                  <a:pt x="4436536" y="4861872"/>
                  <a:pt x="4439584" y="4871018"/>
                </a:cubicBezTo>
                <a:cubicBezTo>
                  <a:pt x="4449870" y="4900545"/>
                  <a:pt x="4437488" y="4930074"/>
                  <a:pt x="4443012" y="4959601"/>
                </a:cubicBezTo>
                <a:cubicBezTo>
                  <a:pt x="4445870" y="4974081"/>
                  <a:pt x="4438060" y="4990464"/>
                  <a:pt x="4437298" y="5006085"/>
                </a:cubicBezTo>
                <a:cubicBezTo>
                  <a:pt x="4435964" y="5031613"/>
                  <a:pt x="4436536" y="5057140"/>
                  <a:pt x="4436154" y="5082669"/>
                </a:cubicBezTo>
                <a:cubicBezTo>
                  <a:pt x="4435964" y="5091051"/>
                  <a:pt x="4435203" y="5099244"/>
                  <a:pt x="4434819" y="5107626"/>
                </a:cubicBezTo>
                <a:cubicBezTo>
                  <a:pt x="4434439" y="5115056"/>
                  <a:pt x="4432725" y="5122866"/>
                  <a:pt x="4434057" y="5129915"/>
                </a:cubicBezTo>
                <a:cubicBezTo>
                  <a:pt x="4438822" y="5155444"/>
                  <a:pt x="4446632" y="5180590"/>
                  <a:pt x="4449680" y="5206307"/>
                </a:cubicBezTo>
                <a:cubicBezTo>
                  <a:pt x="4452346" y="5228596"/>
                  <a:pt x="4448728" y="5251649"/>
                  <a:pt x="4450632" y="5274128"/>
                </a:cubicBezTo>
                <a:cubicBezTo>
                  <a:pt x="4453871" y="5313753"/>
                  <a:pt x="4459586" y="5353378"/>
                  <a:pt x="4463207" y="5393004"/>
                </a:cubicBezTo>
                <a:cubicBezTo>
                  <a:pt x="4463968" y="5401578"/>
                  <a:pt x="4459204" y="5410530"/>
                  <a:pt x="4458824" y="5419294"/>
                </a:cubicBezTo>
                <a:cubicBezTo>
                  <a:pt x="4457872" y="5446727"/>
                  <a:pt x="4457680" y="5474160"/>
                  <a:pt x="4457110" y="5501593"/>
                </a:cubicBezTo>
                <a:cubicBezTo>
                  <a:pt x="4456918" y="5517214"/>
                  <a:pt x="4457490" y="5533026"/>
                  <a:pt x="4455776" y="5548459"/>
                </a:cubicBezTo>
                <a:cubicBezTo>
                  <a:pt x="4453490" y="5568841"/>
                  <a:pt x="4450060" y="5587320"/>
                  <a:pt x="4464920" y="5606371"/>
                </a:cubicBezTo>
                <a:cubicBezTo>
                  <a:pt x="4487972" y="5635710"/>
                  <a:pt x="4479018" y="5673049"/>
                  <a:pt x="4484351" y="5706958"/>
                </a:cubicBezTo>
                <a:cubicBezTo>
                  <a:pt x="4485685" y="5715722"/>
                  <a:pt x="4485875" y="5724677"/>
                  <a:pt x="4487399" y="5733439"/>
                </a:cubicBezTo>
                <a:cubicBezTo>
                  <a:pt x="4490257" y="5749633"/>
                  <a:pt x="4493495" y="5765634"/>
                  <a:pt x="4496736" y="5781829"/>
                </a:cubicBezTo>
                <a:cubicBezTo>
                  <a:pt x="4497306" y="5784685"/>
                  <a:pt x="4497498" y="5787923"/>
                  <a:pt x="4498450" y="5790591"/>
                </a:cubicBezTo>
                <a:cubicBezTo>
                  <a:pt x="4506450" y="5815168"/>
                  <a:pt x="4515594" y="5839360"/>
                  <a:pt x="4522072" y="5864317"/>
                </a:cubicBezTo>
                <a:cubicBezTo>
                  <a:pt x="4525311" y="5876510"/>
                  <a:pt x="4525693" y="5890036"/>
                  <a:pt x="4523976" y="5902609"/>
                </a:cubicBezTo>
                <a:cubicBezTo>
                  <a:pt x="4519024" y="5939376"/>
                  <a:pt x="4516928" y="5975763"/>
                  <a:pt x="4524168" y="6012722"/>
                </a:cubicBezTo>
                <a:cubicBezTo>
                  <a:pt x="4527025" y="6027391"/>
                  <a:pt x="4522263" y="6043775"/>
                  <a:pt x="4520548" y="6059396"/>
                </a:cubicBezTo>
                <a:cubicBezTo>
                  <a:pt x="4515976" y="6096735"/>
                  <a:pt x="4511022" y="6134074"/>
                  <a:pt x="4506642" y="6171604"/>
                </a:cubicBezTo>
                <a:cubicBezTo>
                  <a:pt x="4503975" y="6195036"/>
                  <a:pt x="4502450" y="6218659"/>
                  <a:pt x="4499785" y="6242092"/>
                </a:cubicBezTo>
                <a:cubicBezTo>
                  <a:pt x="4496544" y="6269143"/>
                  <a:pt x="4491591" y="6296004"/>
                  <a:pt x="4488923" y="6323057"/>
                </a:cubicBezTo>
                <a:cubicBezTo>
                  <a:pt x="4485875" y="6353918"/>
                  <a:pt x="4485305" y="6384971"/>
                  <a:pt x="4482065" y="6415832"/>
                </a:cubicBezTo>
                <a:cubicBezTo>
                  <a:pt x="4475779" y="6472224"/>
                  <a:pt x="4468349" y="6528423"/>
                  <a:pt x="4461300" y="6584811"/>
                </a:cubicBezTo>
                <a:cubicBezTo>
                  <a:pt x="4454442" y="6639487"/>
                  <a:pt x="4448346" y="6694163"/>
                  <a:pt x="4439775" y="6748457"/>
                </a:cubicBezTo>
                <a:cubicBezTo>
                  <a:pt x="4436154" y="6771318"/>
                  <a:pt x="4426247" y="6793034"/>
                  <a:pt x="4420723" y="6815515"/>
                </a:cubicBezTo>
                <a:lnTo>
                  <a:pt x="4411023" y="6858000"/>
                </a:lnTo>
                <a:lnTo>
                  <a:pt x="4238770" y="6858000"/>
                </a:lnTo>
                <a:lnTo>
                  <a:pt x="0" y="6858000"/>
                </a:lnTo>
                <a:lnTo>
                  <a:pt x="0" y="1"/>
                </a:lnTo>
                <a:close/>
              </a:path>
            </a:pathLst>
          </a:custGeom>
        </p:spPr>
      </p:pic>
      <p:grpSp>
        <p:nvGrpSpPr>
          <p:cNvPr id="21" name="Group 20">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22" name="Freeform: Shape 21">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25198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8" name="Rectangle 44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F34081-E82E-BF08-DF20-D07A16C07B07}"/>
              </a:ext>
            </a:extLst>
          </p:cNvPr>
          <p:cNvSpPr>
            <a:spLocks noGrp="1"/>
          </p:cNvSpPr>
          <p:nvPr>
            <p:ph type="title"/>
          </p:nvPr>
        </p:nvSpPr>
        <p:spPr>
          <a:xfrm>
            <a:off x="365466" y="234000"/>
            <a:ext cx="5730534" cy="612000"/>
          </a:xfrm>
        </p:spPr>
        <p:txBody>
          <a:bodyPr vert="horz" lIns="91440" tIns="45720" rIns="91440" bIns="45720" rtlCol="0" anchor="b">
            <a:noAutofit/>
          </a:bodyPr>
          <a:lstStyle/>
          <a:p>
            <a:r>
              <a:rPr lang="en-US" sz="3600" b="1" kern="1200" dirty="0">
                <a:solidFill>
                  <a:srgbClr val="1DB954"/>
                </a:solidFill>
                <a:latin typeface="DengXian" panose="02010600030101010101" pitchFamily="2" charset="-122"/>
                <a:ea typeface="DengXian" panose="02010600030101010101" pitchFamily="2" charset="-122"/>
              </a:rPr>
              <a:t>Exploratory Data Analysis</a:t>
            </a:r>
          </a:p>
        </p:txBody>
      </p:sp>
      <p:sp>
        <p:nvSpPr>
          <p:cNvPr id="450"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52"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 name="TextBox 5">
            <a:extLst>
              <a:ext uri="{FF2B5EF4-FFF2-40B4-BE49-F238E27FC236}">
                <a16:creationId xmlns:a16="http://schemas.microsoft.com/office/drawing/2014/main" id="{0E753077-D905-7C6D-29C9-2F283F33BD8C}"/>
              </a:ext>
            </a:extLst>
          </p:cNvPr>
          <p:cNvSpPr txBox="1"/>
          <p:nvPr/>
        </p:nvSpPr>
        <p:spPr>
          <a:xfrm>
            <a:off x="6485026" y="1914206"/>
            <a:ext cx="5341508" cy="2920108"/>
          </a:xfrm>
          <a:prstGeom prst="rect">
            <a:avLst/>
          </a:prstGeom>
        </p:spPr>
        <p:txBody>
          <a:bodyPr vert="horz" lIns="91440" tIns="45720" rIns="91440" bIns="45720" rtlCol="0">
            <a:noAutofit/>
          </a:bodyPr>
          <a:lstStyle/>
          <a:p>
            <a:pPr marL="342900" indent="-342900" defTabSz="914400">
              <a:lnSpc>
                <a:spcPct val="90000"/>
              </a:lnSpc>
              <a:spcAft>
                <a:spcPts val="1000"/>
              </a:spcAft>
              <a:buFont typeface="Arial" panose="020B0604020202020204" pitchFamily="34" charset="0"/>
              <a:buChar char="•"/>
            </a:pPr>
            <a:r>
              <a:rPr lang="en-US" sz="2400" dirty="0">
                <a:solidFill>
                  <a:schemeClr val="bg1"/>
                </a:solidFill>
                <a:latin typeface="Aptos Light" panose="020B0004020202020204" pitchFamily="34" charset="0"/>
              </a:rPr>
              <a:t>40% of users who specified music as their preferred listening content, listen to podcasts more frequently</a:t>
            </a:r>
          </a:p>
          <a:p>
            <a:pPr marL="342900" indent="-342900" defTabSz="914400">
              <a:lnSpc>
                <a:spcPct val="90000"/>
              </a:lnSpc>
              <a:spcAft>
                <a:spcPts val="1000"/>
              </a:spcAft>
              <a:buFont typeface="Arial" panose="020B0604020202020204" pitchFamily="34" charset="0"/>
              <a:buChar char="•"/>
            </a:pPr>
            <a:r>
              <a:rPr lang="en-US" sz="2400" dirty="0">
                <a:solidFill>
                  <a:schemeClr val="bg1"/>
                </a:solidFill>
                <a:latin typeface="Aptos Light" panose="020B0004020202020204" pitchFamily="34" charset="0"/>
              </a:rPr>
              <a:t>40% of users who chose podcasts as their preferred content tend to have higher frequency of music listening</a:t>
            </a:r>
          </a:p>
          <a:p>
            <a:pPr marL="342900" indent="-342900" defTabSz="914400">
              <a:lnSpc>
                <a:spcPct val="90000"/>
              </a:lnSpc>
              <a:spcAft>
                <a:spcPts val="1000"/>
              </a:spcAft>
              <a:buFont typeface="Arial" panose="020B0604020202020204" pitchFamily="34" charset="0"/>
              <a:buChar char="•"/>
            </a:pPr>
            <a:r>
              <a:rPr lang="en-US" sz="2400" dirty="0">
                <a:solidFill>
                  <a:schemeClr val="bg1"/>
                </a:solidFill>
                <a:latin typeface="Aptos Light" panose="020B0004020202020204" pitchFamily="34" charset="0"/>
              </a:rPr>
              <a:t>Identifying the reasons for this is an area for further analysis.</a:t>
            </a:r>
          </a:p>
        </p:txBody>
      </p:sp>
      <p:grpSp>
        <p:nvGrpSpPr>
          <p:cNvPr id="454" name="Group 453">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455"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459" name="Freeform: Shape 458">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456"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457" name="Freeform: Shape 456">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10" name="Content Placeholder 9">
            <a:extLst>
              <a:ext uri="{FF2B5EF4-FFF2-40B4-BE49-F238E27FC236}">
                <a16:creationId xmlns:a16="http://schemas.microsoft.com/office/drawing/2014/main" id="{5AFF8CE4-9C18-35B2-D890-CC1F95E96931}"/>
              </a:ext>
            </a:extLst>
          </p:cNvPr>
          <p:cNvPicPr>
            <a:picLocks noGrp="1" noChangeAspect="1"/>
          </p:cNvPicPr>
          <p:nvPr>
            <p:ph idx="1"/>
          </p:nvPr>
        </p:nvPicPr>
        <p:blipFill>
          <a:blip r:embed="rId3"/>
          <a:stretch>
            <a:fillRect/>
          </a:stretch>
        </p:blipFill>
        <p:spPr>
          <a:xfrm>
            <a:off x="365466" y="1312473"/>
            <a:ext cx="5845208" cy="3594802"/>
          </a:xfrm>
          <a:prstGeom prst="rect">
            <a:avLst/>
          </a:prstGeom>
        </p:spPr>
      </p:pic>
      <p:grpSp>
        <p:nvGrpSpPr>
          <p:cNvPr id="462" name="Group 461">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463"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634" name="Freeform: Shape 633">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464"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465" name="Freeform: Shape 464">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521641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7" name="Rectangle 41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75690D-61AD-F8E4-ADAC-05E010D987F3}"/>
              </a:ext>
            </a:extLst>
          </p:cNvPr>
          <p:cNvSpPr>
            <a:spLocks noGrp="1"/>
          </p:cNvSpPr>
          <p:nvPr>
            <p:ph type="title"/>
          </p:nvPr>
        </p:nvSpPr>
        <p:spPr>
          <a:xfrm>
            <a:off x="208966" y="234000"/>
            <a:ext cx="7552801" cy="612000"/>
          </a:xfrm>
        </p:spPr>
        <p:txBody>
          <a:bodyPr anchor="b">
            <a:noAutofit/>
          </a:bodyPr>
          <a:lstStyle/>
          <a:p>
            <a:r>
              <a:rPr lang="en-US" sz="3600" b="1" dirty="0">
                <a:solidFill>
                  <a:srgbClr val="1DB954"/>
                </a:solidFill>
                <a:latin typeface="DengXian" panose="02010600030101010101" pitchFamily="2" charset="-122"/>
                <a:ea typeface="DengXian" panose="02010600030101010101" pitchFamily="2" charset="-122"/>
              </a:rPr>
              <a:t>Chi-Square Test of Independence</a:t>
            </a:r>
            <a:endParaRPr lang="en-CA" sz="3600" b="1" dirty="0">
              <a:solidFill>
                <a:srgbClr val="1DB954"/>
              </a:solidFill>
              <a:latin typeface="DengXian" panose="02010600030101010101" pitchFamily="2" charset="-122"/>
              <a:ea typeface="DengXian" panose="02010600030101010101" pitchFamily="2" charset="-122"/>
            </a:endParaRPr>
          </a:p>
        </p:txBody>
      </p:sp>
      <p:sp>
        <p:nvSpPr>
          <p:cNvPr id="3" name="Content Placeholder 2">
            <a:extLst>
              <a:ext uri="{FF2B5EF4-FFF2-40B4-BE49-F238E27FC236}">
                <a16:creationId xmlns:a16="http://schemas.microsoft.com/office/drawing/2014/main" id="{1C7FA0CB-261F-6F11-8893-EDBAA3A23AF0}"/>
              </a:ext>
            </a:extLst>
          </p:cNvPr>
          <p:cNvSpPr>
            <a:spLocks noGrp="1"/>
          </p:cNvSpPr>
          <p:nvPr>
            <p:ph idx="1"/>
          </p:nvPr>
        </p:nvSpPr>
        <p:spPr>
          <a:xfrm>
            <a:off x="278771" y="1372240"/>
            <a:ext cx="6011673" cy="5392354"/>
          </a:xfrm>
        </p:spPr>
        <p:txBody>
          <a:bodyPr>
            <a:noAutofit/>
          </a:bodyPr>
          <a:lstStyle/>
          <a:p>
            <a:pPr marL="0" indent="0">
              <a:spcBef>
                <a:spcPts val="0"/>
              </a:spcBef>
              <a:spcAft>
                <a:spcPts val="1200"/>
              </a:spcAft>
              <a:buNone/>
            </a:pPr>
            <a:r>
              <a:rPr lang="en-US" b="1" dirty="0">
                <a:solidFill>
                  <a:schemeClr val="bg1"/>
                </a:solidFill>
                <a:latin typeface="Aptos ExtraBold" panose="020B0004020202020204" pitchFamily="34" charset="0"/>
              </a:rPr>
              <a:t>Possible reasons for mismatch </a:t>
            </a:r>
          </a:p>
          <a:p>
            <a:pPr marL="0" indent="0">
              <a:spcBef>
                <a:spcPts val="0"/>
              </a:spcBef>
              <a:spcAft>
                <a:spcPts val="1200"/>
              </a:spcAft>
              <a:buNone/>
            </a:pPr>
            <a:endParaRPr lang="en-US" b="1" dirty="0">
              <a:solidFill>
                <a:schemeClr val="bg1"/>
              </a:solidFill>
              <a:latin typeface="Aptos ExtraBold" panose="020B0004020202020204" pitchFamily="34" charset="0"/>
            </a:endParaRPr>
          </a:p>
          <a:p>
            <a:pPr>
              <a:spcBef>
                <a:spcPts val="0"/>
              </a:spcBef>
              <a:spcAft>
                <a:spcPts val="2400"/>
              </a:spcAft>
            </a:pPr>
            <a:r>
              <a:rPr lang="en-US" sz="2400" dirty="0">
                <a:solidFill>
                  <a:schemeClr val="bg1"/>
                </a:solidFill>
                <a:latin typeface="Aptos Light" panose="020B0004020202020204" pitchFamily="34" charset="0"/>
              </a:rPr>
              <a:t>Dissatisfaction with music recommendations for those who prefer music and podcast variety for those who prefer podcasts.</a:t>
            </a:r>
          </a:p>
          <a:p>
            <a:pPr>
              <a:spcBef>
                <a:spcPts val="0"/>
              </a:spcBef>
              <a:spcAft>
                <a:spcPts val="2400"/>
              </a:spcAft>
            </a:pPr>
            <a:r>
              <a:rPr lang="en-US" sz="2400" dirty="0">
                <a:solidFill>
                  <a:schemeClr val="bg1"/>
                </a:solidFill>
                <a:latin typeface="Aptos Light" panose="020B0004020202020204" pitchFamily="34" charset="0"/>
              </a:rPr>
              <a:t>Chi-Square Test of Independency  was applied </a:t>
            </a:r>
          </a:p>
          <a:p>
            <a:pPr>
              <a:spcBef>
                <a:spcPts val="0"/>
              </a:spcBef>
              <a:spcAft>
                <a:spcPts val="2400"/>
              </a:spcAft>
            </a:pPr>
            <a:r>
              <a:rPr lang="en-US" sz="2400" dirty="0">
                <a:solidFill>
                  <a:schemeClr val="bg1"/>
                </a:solidFill>
                <a:latin typeface="Aptos Light" panose="020B0004020202020204" pitchFamily="34" charset="0"/>
              </a:rPr>
              <a:t>Respondents might misrepresent their actual preferences during survey</a:t>
            </a:r>
          </a:p>
          <a:p>
            <a:pPr>
              <a:spcBef>
                <a:spcPts val="0"/>
              </a:spcBef>
              <a:spcAft>
                <a:spcPts val="2400"/>
              </a:spcAft>
            </a:pPr>
            <a:r>
              <a:rPr lang="en-US" sz="2400" dirty="0">
                <a:solidFill>
                  <a:schemeClr val="bg1"/>
                </a:solidFill>
                <a:latin typeface="Aptos Light" panose="020B0004020202020204" pitchFamily="34" charset="0"/>
              </a:rPr>
              <a:t>Certain mood or occasion for listening</a:t>
            </a:r>
            <a:endParaRPr lang="en-CA" sz="2400" dirty="0">
              <a:solidFill>
                <a:schemeClr val="bg1"/>
              </a:solidFill>
              <a:latin typeface="Aptos Light" panose="020B0004020202020204" pitchFamily="34" charset="0"/>
            </a:endParaRPr>
          </a:p>
        </p:txBody>
      </p:sp>
      <p:grpSp>
        <p:nvGrpSpPr>
          <p:cNvPr id="419"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420" name="Freeform: Shape 419">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23" name="Picture 22">
            <a:extLst>
              <a:ext uri="{FF2B5EF4-FFF2-40B4-BE49-F238E27FC236}">
                <a16:creationId xmlns:a16="http://schemas.microsoft.com/office/drawing/2014/main" id="{5B148EFC-F515-4DB7-DF4A-BF62CB854819}"/>
              </a:ext>
            </a:extLst>
          </p:cNvPr>
          <p:cNvPicPr>
            <a:picLocks noChangeAspect="1"/>
          </p:cNvPicPr>
          <p:nvPr/>
        </p:nvPicPr>
        <p:blipFill>
          <a:blip r:embed="rId3"/>
          <a:stretch>
            <a:fillRect/>
          </a:stretch>
        </p:blipFill>
        <p:spPr>
          <a:xfrm>
            <a:off x="6890800" y="1855159"/>
            <a:ext cx="4763801" cy="1653273"/>
          </a:xfrm>
          <a:prstGeom prst="rect">
            <a:avLst/>
          </a:prstGeom>
        </p:spPr>
      </p:pic>
      <p:pic>
        <p:nvPicPr>
          <p:cNvPr id="366" name="Picture 365">
            <a:extLst>
              <a:ext uri="{FF2B5EF4-FFF2-40B4-BE49-F238E27FC236}">
                <a16:creationId xmlns:a16="http://schemas.microsoft.com/office/drawing/2014/main" id="{00FD76B7-C599-63EB-F958-FF12ED3167AB}"/>
              </a:ext>
            </a:extLst>
          </p:cNvPr>
          <p:cNvPicPr>
            <a:picLocks noChangeAspect="1"/>
          </p:cNvPicPr>
          <p:nvPr/>
        </p:nvPicPr>
        <p:blipFill>
          <a:blip r:embed="rId4"/>
          <a:stretch>
            <a:fillRect/>
          </a:stretch>
        </p:blipFill>
        <p:spPr>
          <a:xfrm>
            <a:off x="6855725" y="4330020"/>
            <a:ext cx="4763801" cy="1653273"/>
          </a:xfrm>
          <a:prstGeom prst="rect">
            <a:avLst/>
          </a:prstGeom>
        </p:spPr>
      </p:pic>
      <p:sp>
        <p:nvSpPr>
          <p:cNvPr id="434" name="Oval 433">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6" name="Oval 435">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659210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62D8D2-EE6A-3001-E0BF-4327316A9704}"/>
              </a:ext>
            </a:extLst>
          </p:cNvPr>
          <p:cNvSpPr>
            <a:spLocks noGrp="1"/>
          </p:cNvSpPr>
          <p:nvPr>
            <p:ph type="title"/>
          </p:nvPr>
        </p:nvSpPr>
        <p:spPr>
          <a:xfrm>
            <a:off x="2069349" y="234000"/>
            <a:ext cx="5248221" cy="612000"/>
          </a:xfrm>
        </p:spPr>
        <p:txBody>
          <a:bodyPr>
            <a:normAutofit/>
          </a:bodyPr>
          <a:lstStyle/>
          <a:p>
            <a:r>
              <a:rPr lang="en-US" sz="3600" b="1" dirty="0">
                <a:solidFill>
                  <a:srgbClr val="1DB954"/>
                </a:solidFill>
                <a:latin typeface="DengXian" panose="02010600030101010101" pitchFamily="2" charset="-122"/>
                <a:ea typeface="DengXian" panose="02010600030101010101" pitchFamily="2" charset="-122"/>
              </a:rPr>
              <a:t>Customer Segments</a:t>
            </a:r>
            <a:endParaRPr lang="en-CA" sz="3600" b="1" dirty="0">
              <a:solidFill>
                <a:srgbClr val="1DB954"/>
              </a:solidFill>
              <a:latin typeface="DengXian" panose="02010600030101010101" pitchFamily="2" charset="-122"/>
              <a:ea typeface="DengXian" panose="02010600030101010101" pitchFamily="2" charset="-122"/>
            </a:endParaRPr>
          </a:p>
        </p:txBody>
      </p:sp>
      <p:pic>
        <p:nvPicPr>
          <p:cNvPr id="5" name="Content Placeholder 4" descr="A person wearing headphones&#10;&#10;Description automatically generated">
            <a:extLst>
              <a:ext uri="{FF2B5EF4-FFF2-40B4-BE49-F238E27FC236}">
                <a16:creationId xmlns:a16="http://schemas.microsoft.com/office/drawing/2014/main" id="{FCD097A3-69FB-F81D-0B58-C3B4E54D660A}"/>
              </a:ext>
            </a:extLst>
          </p:cNvPr>
          <p:cNvPicPr>
            <a:picLocks noChangeAspect="1"/>
          </p:cNvPicPr>
          <p:nvPr/>
        </p:nvPicPr>
        <p:blipFill>
          <a:blip r:embed="rId3">
            <a:extLst>
              <a:ext uri="{28A0092B-C50C-407E-A947-70E740481C1C}">
                <a14:useLocalDpi xmlns:a14="http://schemas.microsoft.com/office/drawing/2010/main" val="0"/>
              </a:ext>
            </a:extLst>
          </a:blip>
          <a:srcRect r="-3" b="-3"/>
          <a:stretch/>
        </p:blipFill>
        <p:spPr>
          <a:xfrm>
            <a:off x="4625281" y="2572626"/>
            <a:ext cx="2941437" cy="294143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51" name="Group 5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61" name="Freeform: Shape 6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2" name="Content Placeholder 8">
            <a:extLst>
              <a:ext uri="{FF2B5EF4-FFF2-40B4-BE49-F238E27FC236}">
                <a16:creationId xmlns:a16="http://schemas.microsoft.com/office/drawing/2014/main" id="{44E43C4F-A12B-4948-F172-63415BDEE0AC}"/>
              </a:ext>
            </a:extLst>
          </p:cNvPr>
          <p:cNvSpPr>
            <a:spLocks noGrp="1"/>
          </p:cNvSpPr>
          <p:nvPr>
            <p:ph idx="1"/>
          </p:nvPr>
        </p:nvSpPr>
        <p:spPr>
          <a:xfrm>
            <a:off x="1036996" y="2415216"/>
            <a:ext cx="2367035" cy="707886"/>
          </a:xfrm>
        </p:spPr>
        <p:txBody>
          <a:bodyPr numCol="1">
            <a:noAutofit/>
          </a:bodyPr>
          <a:lstStyle/>
          <a:p>
            <a:pPr marL="0" indent="0">
              <a:lnSpc>
                <a:spcPct val="110000"/>
              </a:lnSpc>
              <a:buNone/>
            </a:pPr>
            <a:r>
              <a:rPr lang="en-US" sz="2400" dirty="0">
                <a:solidFill>
                  <a:srgbClr val="1DB954"/>
                </a:solidFill>
                <a:latin typeface="Aptos ExtraBold" panose="020B0004020202020204" pitchFamily="34" charset="0"/>
              </a:rPr>
              <a:t>Content Based</a:t>
            </a:r>
          </a:p>
          <a:p>
            <a:pPr marL="914400" lvl="2" indent="0">
              <a:lnSpc>
                <a:spcPct val="110000"/>
              </a:lnSpc>
              <a:buNone/>
            </a:pPr>
            <a:endParaRPr lang="en-US" dirty="0">
              <a:solidFill>
                <a:srgbClr val="1DB954"/>
              </a:solidFill>
              <a:latin typeface="Aptos Light" panose="020B0004020202020204" pitchFamily="34" charset="0"/>
            </a:endParaRPr>
          </a:p>
          <a:p>
            <a:pPr lvl="2">
              <a:lnSpc>
                <a:spcPct val="110000"/>
              </a:lnSpc>
            </a:pPr>
            <a:endParaRPr lang="en-US" dirty="0">
              <a:solidFill>
                <a:srgbClr val="1DB954"/>
              </a:solidFill>
              <a:latin typeface="Aptos Light" panose="020B0004020202020204" pitchFamily="34" charset="0"/>
            </a:endParaRPr>
          </a:p>
          <a:p>
            <a:pPr lvl="1">
              <a:lnSpc>
                <a:spcPct val="110000"/>
              </a:lnSpc>
              <a:buFont typeface="Courier New" panose="02070309020205020404" pitchFamily="49" charset="0"/>
              <a:buChar char="o"/>
            </a:pPr>
            <a:endParaRPr lang="en-US" sz="2000" dirty="0">
              <a:solidFill>
                <a:srgbClr val="1DB954"/>
              </a:solidFill>
              <a:latin typeface="Aptos Light" panose="020B0004020202020204" pitchFamily="34" charset="0"/>
            </a:endParaRPr>
          </a:p>
          <a:p>
            <a:pPr>
              <a:lnSpc>
                <a:spcPct val="110000"/>
              </a:lnSpc>
            </a:pPr>
            <a:endParaRPr lang="en-US" sz="2000" dirty="0">
              <a:solidFill>
                <a:srgbClr val="1DB954"/>
              </a:solidFill>
            </a:endParaRPr>
          </a:p>
        </p:txBody>
      </p:sp>
      <p:grpSp>
        <p:nvGrpSpPr>
          <p:cNvPr id="5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56" name="Freeform: Shape 5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FB411D80-F09A-5EEF-62FA-7CC98A6F40AA}"/>
              </a:ext>
            </a:extLst>
          </p:cNvPr>
          <p:cNvSpPr txBox="1"/>
          <p:nvPr/>
        </p:nvSpPr>
        <p:spPr>
          <a:xfrm>
            <a:off x="3906848" y="1187631"/>
            <a:ext cx="4378302" cy="1384995"/>
          </a:xfrm>
          <a:prstGeom prst="rect">
            <a:avLst/>
          </a:prstGeom>
          <a:noFill/>
        </p:spPr>
        <p:txBody>
          <a:bodyPr wrap="square" rtlCol="0">
            <a:spAutoFit/>
          </a:bodyPr>
          <a:lstStyle/>
          <a:p>
            <a:pPr algn="ctr"/>
            <a:r>
              <a:rPr lang="en-US" sz="2800" b="1" dirty="0">
                <a:solidFill>
                  <a:schemeClr val="bg1"/>
                </a:solidFill>
                <a:latin typeface="Aptos ExtraBold" panose="020B0004020202020204" pitchFamily="34" charset="0"/>
              </a:rPr>
              <a:t>Two types of segmentation applied</a:t>
            </a:r>
          </a:p>
          <a:p>
            <a:endParaRPr lang="en-CA" sz="2800" dirty="0">
              <a:latin typeface="Aptos ExtraBold" panose="020B0004020202020204" pitchFamily="34" charset="0"/>
            </a:endParaRPr>
          </a:p>
        </p:txBody>
      </p:sp>
      <p:pic>
        <p:nvPicPr>
          <p:cNvPr id="6" name="Graphic 5" descr="Podcast outline">
            <a:extLst>
              <a:ext uri="{FF2B5EF4-FFF2-40B4-BE49-F238E27FC236}">
                <a16:creationId xmlns:a16="http://schemas.microsoft.com/office/drawing/2014/main" id="{B58511AC-1651-D657-3165-E56CBED33A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9631" y="3208894"/>
            <a:ext cx="914400" cy="914400"/>
          </a:xfrm>
          <a:prstGeom prst="rect">
            <a:avLst/>
          </a:prstGeom>
        </p:spPr>
      </p:pic>
      <p:pic>
        <p:nvPicPr>
          <p:cNvPr id="8" name="Graphic 7" descr="Headphones outline">
            <a:extLst>
              <a:ext uri="{FF2B5EF4-FFF2-40B4-BE49-F238E27FC236}">
                <a16:creationId xmlns:a16="http://schemas.microsoft.com/office/drawing/2014/main" id="{B19EAA2D-C2D0-A695-9CC5-414DAEFDBE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6996" y="3208894"/>
            <a:ext cx="914400" cy="914400"/>
          </a:xfrm>
          <a:prstGeom prst="rect">
            <a:avLst/>
          </a:prstGeom>
        </p:spPr>
      </p:pic>
      <p:sp>
        <p:nvSpPr>
          <p:cNvPr id="9" name="TextBox 8">
            <a:extLst>
              <a:ext uri="{FF2B5EF4-FFF2-40B4-BE49-F238E27FC236}">
                <a16:creationId xmlns:a16="http://schemas.microsoft.com/office/drawing/2014/main" id="{690ACED9-A6B5-5F64-96B6-071884B765FE}"/>
              </a:ext>
            </a:extLst>
          </p:cNvPr>
          <p:cNvSpPr txBox="1"/>
          <p:nvPr/>
        </p:nvSpPr>
        <p:spPr>
          <a:xfrm>
            <a:off x="8759031" y="2157127"/>
            <a:ext cx="2368800" cy="830997"/>
          </a:xfrm>
          <a:prstGeom prst="rect">
            <a:avLst/>
          </a:prstGeom>
          <a:noFill/>
        </p:spPr>
        <p:txBody>
          <a:bodyPr wrap="square" rtlCol="0">
            <a:spAutoFit/>
          </a:bodyPr>
          <a:lstStyle/>
          <a:p>
            <a:r>
              <a:rPr lang="en-US" sz="2400" dirty="0">
                <a:solidFill>
                  <a:srgbClr val="1DB954"/>
                </a:solidFill>
                <a:latin typeface="Aptos ExtraBold" panose="020B0004020202020204" pitchFamily="34" charset="0"/>
              </a:rPr>
              <a:t>Engagement Based</a:t>
            </a:r>
          </a:p>
        </p:txBody>
      </p:sp>
      <p:pic>
        <p:nvPicPr>
          <p:cNvPr id="11" name="Graphic 10" descr="Business Growth outline">
            <a:extLst>
              <a:ext uri="{FF2B5EF4-FFF2-40B4-BE49-F238E27FC236}">
                <a16:creationId xmlns:a16="http://schemas.microsoft.com/office/drawing/2014/main" id="{6102A74E-5D08-A487-7D5C-FC09E42060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40604" y="3183483"/>
            <a:ext cx="914400" cy="914400"/>
          </a:xfrm>
          <a:prstGeom prst="rect">
            <a:avLst/>
          </a:prstGeom>
        </p:spPr>
      </p:pic>
      <p:pic>
        <p:nvPicPr>
          <p:cNvPr id="13" name="Graphic 12" descr="Mental Health outline">
            <a:extLst>
              <a:ext uri="{FF2B5EF4-FFF2-40B4-BE49-F238E27FC236}">
                <a16:creationId xmlns:a16="http://schemas.microsoft.com/office/drawing/2014/main" id="{CE5F32A3-558B-1011-01E1-CEFC2A6981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87966" y="3183483"/>
            <a:ext cx="914400" cy="914400"/>
          </a:xfrm>
          <a:prstGeom prst="rect">
            <a:avLst/>
          </a:prstGeom>
        </p:spPr>
      </p:pic>
    </p:spTree>
    <p:extLst>
      <p:ext uri="{BB962C8B-B14F-4D97-AF65-F5344CB8AC3E}">
        <p14:creationId xmlns:p14="http://schemas.microsoft.com/office/powerpoint/2010/main" val="1285163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CC1795-E3D9-16D8-BE5B-FE366A5FAD36}"/>
            </a:ext>
          </a:extLst>
        </p:cNvPr>
        <p:cNvGrpSpPr/>
        <p:nvPr/>
      </p:nvGrpSpPr>
      <p:grpSpPr>
        <a:xfrm>
          <a:off x="0" y="0"/>
          <a:ext cx="0" cy="0"/>
          <a:chOff x="0" y="0"/>
          <a:chExt cx="0" cy="0"/>
        </a:xfrm>
      </p:grpSpPr>
      <p:sp>
        <p:nvSpPr>
          <p:cNvPr id="49" name="Rectangle 48">
            <a:extLst>
              <a:ext uri="{FF2B5EF4-FFF2-40B4-BE49-F238E27FC236}">
                <a16:creationId xmlns:a16="http://schemas.microsoft.com/office/drawing/2014/main" id="{4E233A06-6AD3-238D-5258-CE84007E0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40C1CD-1B33-DF0A-9244-A9E9BA362910}"/>
              </a:ext>
            </a:extLst>
          </p:cNvPr>
          <p:cNvSpPr>
            <a:spLocks noGrp="1"/>
          </p:cNvSpPr>
          <p:nvPr>
            <p:ph type="title"/>
          </p:nvPr>
        </p:nvSpPr>
        <p:spPr>
          <a:xfrm>
            <a:off x="2069349" y="234000"/>
            <a:ext cx="5248221" cy="612000"/>
          </a:xfrm>
        </p:spPr>
        <p:txBody>
          <a:bodyPr>
            <a:normAutofit/>
          </a:bodyPr>
          <a:lstStyle/>
          <a:p>
            <a:r>
              <a:rPr lang="en-US" sz="3600" b="1" dirty="0">
                <a:solidFill>
                  <a:srgbClr val="1DB954"/>
                </a:solidFill>
                <a:latin typeface="DengXian" panose="02010600030101010101" pitchFamily="2" charset="-122"/>
                <a:ea typeface="DengXian" panose="02010600030101010101" pitchFamily="2" charset="-122"/>
              </a:rPr>
              <a:t>Customer Segments</a:t>
            </a:r>
            <a:endParaRPr lang="en-CA" sz="3600" b="1" dirty="0">
              <a:solidFill>
                <a:srgbClr val="1DB954"/>
              </a:solidFill>
              <a:latin typeface="DengXian" panose="02010600030101010101" pitchFamily="2" charset="-122"/>
              <a:ea typeface="DengXian" panose="02010600030101010101" pitchFamily="2" charset="-122"/>
            </a:endParaRPr>
          </a:p>
        </p:txBody>
      </p:sp>
      <p:grpSp>
        <p:nvGrpSpPr>
          <p:cNvPr id="51" name="Group 50">
            <a:extLst>
              <a:ext uri="{FF2B5EF4-FFF2-40B4-BE49-F238E27FC236}">
                <a16:creationId xmlns:a16="http://schemas.microsoft.com/office/drawing/2014/main" id="{69546A77-15B5-688F-8C41-CA3E568303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61" name="Freeform: Shape 60">
              <a:extLst>
                <a:ext uri="{FF2B5EF4-FFF2-40B4-BE49-F238E27FC236}">
                  <a16:creationId xmlns:a16="http://schemas.microsoft.com/office/drawing/2014/main" id="{6CA4EB7B-40D4-69DF-FB95-FE4048224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ADB88315-15F2-DB37-67C8-2D9903294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2" name="Content Placeholder 8">
            <a:extLst>
              <a:ext uri="{FF2B5EF4-FFF2-40B4-BE49-F238E27FC236}">
                <a16:creationId xmlns:a16="http://schemas.microsoft.com/office/drawing/2014/main" id="{D17540C3-E65F-FA84-FF1D-E267598B762C}"/>
              </a:ext>
            </a:extLst>
          </p:cNvPr>
          <p:cNvSpPr>
            <a:spLocks noGrp="1"/>
          </p:cNvSpPr>
          <p:nvPr>
            <p:ph idx="1"/>
          </p:nvPr>
        </p:nvSpPr>
        <p:spPr>
          <a:xfrm>
            <a:off x="1416115" y="1498348"/>
            <a:ext cx="2367035" cy="707886"/>
          </a:xfrm>
        </p:spPr>
        <p:txBody>
          <a:bodyPr numCol="1">
            <a:noAutofit/>
          </a:bodyPr>
          <a:lstStyle/>
          <a:p>
            <a:pPr marL="0" indent="0">
              <a:lnSpc>
                <a:spcPct val="110000"/>
              </a:lnSpc>
              <a:buNone/>
            </a:pPr>
            <a:r>
              <a:rPr lang="en-US" sz="2400" dirty="0">
                <a:solidFill>
                  <a:srgbClr val="1DB954"/>
                </a:solidFill>
                <a:latin typeface="Aptos ExtraBold" panose="020B0004020202020204" pitchFamily="34" charset="0"/>
              </a:rPr>
              <a:t>Content Based</a:t>
            </a:r>
          </a:p>
          <a:p>
            <a:pPr marL="914400" lvl="2" indent="0">
              <a:lnSpc>
                <a:spcPct val="110000"/>
              </a:lnSpc>
              <a:buNone/>
            </a:pPr>
            <a:endParaRPr lang="en-US" dirty="0">
              <a:solidFill>
                <a:srgbClr val="1DB954"/>
              </a:solidFill>
              <a:latin typeface="Aptos Light" panose="020B0004020202020204" pitchFamily="34" charset="0"/>
            </a:endParaRPr>
          </a:p>
          <a:p>
            <a:pPr lvl="2">
              <a:lnSpc>
                <a:spcPct val="110000"/>
              </a:lnSpc>
            </a:pPr>
            <a:endParaRPr lang="en-US" dirty="0">
              <a:solidFill>
                <a:srgbClr val="1DB954"/>
              </a:solidFill>
              <a:latin typeface="Aptos Light" panose="020B0004020202020204" pitchFamily="34" charset="0"/>
            </a:endParaRPr>
          </a:p>
          <a:p>
            <a:pPr lvl="1">
              <a:lnSpc>
                <a:spcPct val="110000"/>
              </a:lnSpc>
              <a:buFont typeface="Courier New" panose="02070309020205020404" pitchFamily="49" charset="0"/>
              <a:buChar char="o"/>
            </a:pPr>
            <a:endParaRPr lang="en-US" sz="2000" dirty="0">
              <a:solidFill>
                <a:srgbClr val="1DB954"/>
              </a:solidFill>
              <a:latin typeface="Aptos Light" panose="020B0004020202020204" pitchFamily="34" charset="0"/>
            </a:endParaRPr>
          </a:p>
          <a:p>
            <a:pPr>
              <a:lnSpc>
                <a:spcPct val="110000"/>
              </a:lnSpc>
            </a:pPr>
            <a:endParaRPr lang="en-US" sz="2000" dirty="0">
              <a:solidFill>
                <a:srgbClr val="1DB954"/>
              </a:solidFill>
            </a:endParaRPr>
          </a:p>
        </p:txBody>
      </p:sp>
      <p:grpSp>
        <p:nvGrpSpPr>
          <p:cNvPr id="55" name="Graphic 185">
            <a:extLst>
              <a:ext uri="{FF2B5EF4-FFF2-40B4-BE49-F238E27FC236}">
                <a16:creationId xmlns:a16="http://schemas.microsoft.com/office/drawing/2014/main" id="{E7880340-94F6-B9A0-D168-9E838E67A5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56" name="Freeform: Shape 55">
              <a:extLst>
                <a:ext uri="{FF2B5EF4-FFF2-40B4-BE49-F238E27FC236}">
                  <a16:creationId xmlns:a16="http://schemas.microsoft.com/office/drawing/2014/main" id="{4ED09822-5499-C490-6E09-47F21E168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AE4DB3A-D2E2-1251-8ACA-5BAF593AF3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F1F87E1-A1A3-F19B-DAAA-FD1484DBF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8B90DCB-2264-E0CA-8E88-121CC136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B1DE8DA-993A-0FCD-EF86-F543801C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9" name="TextBox 8">
            <a:extLst>
              <a:ext uri="{FF2B5EF4-FFF2-40B4-BE49-F238E27FC236}">
                <a16:creationId xmlns:a16="http://schemas.microsoft.com/office/drawing/2014/main" id="{17C34307-D5A5-84E8-D34B-68165E2F63CA}"/>
              </a:ext>
            </a:extLst>
          </p:cNvPr>
          <p:cNvSpPr txBox="1"/>
          <p:nvPr/>
        </p:nvSpPr>
        <p:spPr>
          <a:xfrm>
            <a:off x="7872008" y="1390626"/>
            <a:ext cx="2911895" cy="461665"/>
          </a:xfrm>
          <a:prstGeom prst="rect">
            <a:avLst/>
          </a:prstGeom>
          <a:noFill/>
        </p:spPr>
        <p:txBody>
          <a:bodyPr wrap="square" rtlCol="0">
            <a:spAutoFit/>
          </a:bodyPr>
          <a:lstStyle/>
          <a:p>
            <a:r>
              <a:rPr lang="en-US" sz="2400" dirty="0">
                <a:solidFill>
                  <a:srgbClr val="1DB954"/>
                </a:solidFill>
                <a:latin typeface="Aptos ExtraBold" panose="020B0004020202020204" pitchFamily="34" charset="0"/>
              </a:rPr>
              <a:t>Engagement Based</a:t>
            </a:r>
          </a:p>
        </p:txBody>
      </p:sp>
      <p:pic>
        <p:nvPicPr>
          <p:cNvPr id="11" name="Graphic 10" descr="Business Growth outline">
            <a:extLst>
              <a:ext uri="{FF2B5EF4-FFF2-40B4-BE49-F238E27FC236}">
                <a16:creationId xmlns:a16="http://schemas.microsoft.com/office/drawing/2014/main" id="{D752426D-8DAB-4898-8FD6-9C08224486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48609" y="1882210"/>
            <a:ext cx="914400" cy="914400"/>
          </a:xfrm>
          <a:prstGeom prst="rect">
            <a:avLst/>
          </a:prstGeom>
        </p:spPr>
      </p:pic>
      <p:pic>
        <p:nvPicPr>
          <p:cNvPr id="13" name="Graphic 12" descr="Mental Health outline">
            <a:extLst>
              <a:ext uri="{FF2B5EF4-FFF2-40B4-BE49-F238E27FC236}">
                <a16:creationId xmlns:a16="http://schemas.microsoft.com/office/drawing/2014/main" id="{0E6CFDFC-21D9-F1E2-975E-F6F75462A3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0464" y="1876039"/>
            <a:ext cx="914400" cy="914400"/>
          </a:xfrm>
          <a:prstGeom prst="rect">
            <a:avLst/>
          </a:prstGeom>
        </p:spPr>
      </p:pic>
      <p:sp>
        <p:nvSpPr>
          <p:cNvPr id="7" name="TextBox 6">
            <a:extLst>
              <a:ext uri="{FF2B5EF4-FFF2-40B4-BE49-F238E27FC236}">
                <a16:creationId xmlns:a16="http://schemas.microsoft.com/office/drawing/2014/main" id="{4E796834-7E82-7132-482A-129AFC75B259}"/>
              </a:ext>
            </a:extLst>
          </p:cNvPr>
          <p:cNvSpPr txBox="1"/>
          <p:nvPr/>
        </p:nvSpPr>
        <p:spPr>
          <a:xfrm>
            <a:off x="1233299" y="2854553"/>
            <a:ext cx="3870960" cy="3754874"/>
          </a:xfrm>
          <a:prstGeom prst="rect">
            <a:avLst/>
          </a:prstGeom>
          <a:noFill/>
        </p:spPr>
        <p:txBody>
          <a:bodyPr wrap="square" rtlCol="0">
            <a:spAutoFit/>
          </a:bodyPr>
          <a:lstStyle/>
          <a:p>
            <a:pPr marL="0" indent="0">
              <a:lnSpc>
                <a:spcPct val="110000"/>
              </a:lnSpc>
              <a:buNone/>
            </a:pPr>
            <a:r>
              <a:rPr lang="en-US" sz="2000" dirty="0">
                <a:solidFill>
                  <a:schemeClr val="bg1"/>
                </a:solidFill>
                <a:latin typeface="Aptos Light" panose="020B0004020202020204" pitchFamily="34" charset="0"/>
              </a:rPr>
              <a:t>8 groups were identified:</a:t>
            </a:r>
          </a:p>
          <a:p>
            <a:pPr lvl="1">
              <a:lnSpc>
                <a:spcPct val="110000"/>
              </a:lnSpc>
            </a:pPr>
            <a:r>
              <a:rPr lang="en-US" sz="2000" dirty="0">
                <a:solidFill>
                  <a:schemeClr val="bg1"/>
                </a:solidFill>
                <a:latin typeface="Aptos Light" panose="020B0004020202020204" pitchFamily="34" charset="0"/>
              </a:rPr>
              <a:t>Balanced Listeners</a:t>
            </a:r>
          </a:p>
          <a:p>
            <a:pPr lvl="1">
              <a:lnSpc>
                <a:spcPct val="110000"/>
              </a:lnSpc>
            </a:pPr>
            <a:r>
              <a:rPr lang="en-US" sz="2000" dirty="0">
                <a:solidFill>
                  <a:schemeClr val="bg1"/>
                </a:solidFill>
                <a:latin typeface="Aptos Light" panose="020B0004020202020204" pitchFamily="34" charset="0"/>
              </a:rPr>
              <a:t>Music Enthusiasts</a:t>
            </a:r>
          </a:p>
          <a:p>
            <a:pPr lvl="1">
              <a:lnSpc>
                <a:spcPct val="110000"/>
              </a:lnSpc>
            </a:pPr>
            <a:r>
              <a:rPr lang="en-US" sz="2000" dirty="0">
                <a:solidFill>
                  <a:schemeClr val="bg1"/>
                </a:solidFill>
                <a:latin typeface="Aptos Light" panose="020B0004020202020204" pitchFamily="34" charset="0"/>
              </a:rPr>
              <a:t>Podcast Enthusiasts</a:t>
            </a:r>
          </a:p>
          <a:p>
            <a:pPr lvl="1">
              <a:lnSpc>
                <a:spcPct val="110000"/>
              </a:lnSpc>
            </a:pPr>
            <a:r>
              <a:rPr lang="en-US" sz="2000" dirty="0">
                <a:solidFill>
                  <a:schemeClr val="bg1"/>
                </a:solidFill>
                <a:latin typeface="Aptos Light" panose="020B0004020202020204" pitchFamily="34" charset="0"/>
              </a:rPr>
              <a:t>Music and Podcast Enthusiasts</a:t>
            </a:r>
          </a:p>
          <a:p>
            <a:pPr lvl="1">
              <a:lnSpc>
                <a:spcPct val="110000"/>
              </a:lnSpc>
            </a:pPr>
            <a:r>
              <a:rPr lang="en-US" sz="2000" dirty="0">
                <a:solidFill>
                  <a:schemeClr val="bg1"/>
                </a:solidFill>
                <a:latin typeface="Aptos Light" panose="020B0004020202020204" pitchFamily="34" charset="0"/>
              </a:rPr>
              <a:t>Music Dominant</a:t>
            </a:r>
          </a:p>
          <a:p>
            <a:pPr lvl="1">
              <a:lnSpc>
                <a:spcPct val="110000"/>
              </a:lnSpc>
            </a:pPr>
            <a:r>
              <a:rPr lang="en-US" sz="2000" dirty="0">
                <a:solidFill>
                  <a:schemeClr val="bg1"/>
                </a:solidFill>
                <a:latin typeface="Aptos Light" panose="020B0004020202020204" pitchFamily="34" charset="0"/>
              </a:rPr>
              <a:t>Podcast Dominant</a:t>
            </a:r>
          </a:p>
          <a:p>
            <a:pPr lvl="1">
              <a:lnSpc>
                <a:spcPct val="110000"/>
              </a:lnSpc>
            </a:pPr>
            <a:r>
              <a:rPr lang="en-US" sz="2000" dirty="0">
                <a:solidFill>
                  <a:schemeClr val="bg1"/>
                </a:solidFill>
                <a:latin typeface="Aptos Light" panose="020B0004020202020204" pitchFamily="34" charset="0"/>
              </a:rPr>
              <a:t>Occasional Listeners</a:t>
            </a:r>
          </a:p>
          <a:p>
            <a:pPr lvl="1">
              <a:lnSpc>
                <a:spcPct val="110000"/>
              </a:lnSpc>
            </a:pPr>
            <a:r>
              <a:rPr lang="en-US" sz="2000" dirty="0">
                <a:solidFill>
                  <a:schemeClr val="bg1"/>
                </a:solidFill>
                <a:latin typeface="Aptos Light" panose="020B0004020202020204" pitchFamily="34" charset="0"/>
              </a:rPr>
              <a:t>Infrequent Listeners</a:t>
            </a:r>
          </a:p>
          <a:p>
            <a:endParaRPr lang="en-CA" dirty="0"/>
          </a:p>
        </p:txBody>
      </p:sp>
      <p:pic>
        <p:nvPicPr>
          <p:cNvPr id="10" name="Graphic 9" descr="Podcast outline">
            <a:extLst>
              <a:ext uri="{FF2B5EF4-FFF2-40B4-BE49-F238E27FC236}">
                <a16:creationId xmlns:a16="http://schemas.microsoft.com/office/drawing/2014/main" id="{392E7D02-5B32-51D7-47F6-7478D3CF8A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8750" y="1895405"/>
            <a:ext cx="914400" cy="914400"/>
          </a:xfrm>
          <a:prstGeom prst="rect">
            <a:avLst/>
          </a:prstGeom>
        </p:spPr>
      </p:pic>
      <p:pic>
        <p:nvPicPr>
          <p:cNvPr id="12" name="Graphic 11" descr="Headphones outline">
            <a:extLst>
              <a:ext uri="{FF2B5EF4-FFF2-40B4-BE49-F238E27FC236}">
                <a16:creationId xmlns:a16="http://schemas.microsoft.com/office/drawing/2014/main" id="{5A1FD308-7C60-27BB-816F-B6C09796DF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16115" y="1895405"/>
            <a:ext cx="914400" cy="914400"/>
          </a:xfrm>
          <a:prstGeom prst="rect">
            <a:avLst/>
          </a:prstGeom>
        </p:spPr>
      </p:pic>
      <p:sp>
        <p:nvSpPr>
          <p:cNvPr id="14" name="TextBox 13">
            <a:extLst>
              <a:ext uri="{FF2B5EF4-FFF2-40B4-BE49-F238E27FC236}">
                <a16:creationId xmlns:a16="http://schemas.microsoft.com/office/drawing/2014/main" id="{45A4BE72-638B-890B-B3C1-A281326620BE}"/>
              </a:ext>
            </a:extLst>
          </p:cNvPr>
          <p:cNvSpPr txBox="1"/>
          <p:nvPr/>
        </p:nvSpPr>
        <p:spPr>
          <a:xfrm>
            <a:off x="7879112" y="2854553"/>
            <a:ext cx="3603988" cy="2739211"/>
          </a:xfrm>
          <a:prstGeom prst="rect">
            <a:avLst/>
          </a:prstGeom>
          <a:noFill/>
        </p:spPr>
        <p:txBody>
          <a:bodyPr wrap="square" rtlCol="0">
            <a:spAutoFit/>
          </a:bodyPr>
          <a:lstStyle/>
          <a:p>
            <a:pPr marL="0" indent="0">
              <a:lnSpc>
                <a:spcPct val="110000"/>
              </a:lnSpc>
              <a:buNone/>
            </a:pPr>
            <a:r>
              <a:rPr lang="en-US" sz="2000" dirty="0">
                <a:solidFill>
                  <a:schemeClr val="bg1"/>
                </a:solidFill>
                <a:latin typeface="Aptos Light" panose="020B0004020202020204" pitchFamily="34" charset="0"/>
              </a:rPr>
              <a:t>KMeans clustering was applied to identify 5 clusters:</a:t>
            </a:r>
          </a:p>
          <a:p>
            <a:pPr lvl="1">
              <a:lnSpc>
                <a:spcPct val="110000"/>
              </a:lnSpc>
            </a:pPr>
            <a:r>
              <a:rPr lang="en-US" sz="2000" dirty="0">
                <a:solidFill>
                  <a:schemeClr val="bg1"/>
                </a:solidFill>
                <a:latin typeface="Aptos Light" panose="020B0004020202020204" pitchFamily="34" charset="0"/>
              </a:rPr>
              <a:t>Loyal Free </a:t>
            </a:r>
          </a:p>
          <a:p>
            <a:pPr lvl="1">
              <a:lnSpc>
                <a:spcPct val="110000"/>
              </a:lnSpc>
            </a:pPr>
            <a:r>
              <a:rPr lang="en-US" sz="2000" dirty="0">
                <a:solidFill>
                  <a:schemeClr val="bg1"/>
                </a:solidFill>
                <a:latin typeface="Aptos Light" panose="020B0004020202020204" pitchFamily="34" charset="0"/>
              </a:rPr>
              <a:t>Loyal Premium</a:t>
            </a:r>
          </a:p>
          <a:p>
            <a:pPr lvl="1">
              <a:lnSpc>
                <a:spcPct val="110000"/>
              </a:lnSpc>
            </a:pPr>
            <a:r>
              <a:rPr lang="en-US" sz="2000" dirty="0">
                <a:solidFill>
                  <a:schemeClr val="bg1"/>
                </a:solidFill>
                <a:latin typeface="Aptos Light" panose="020B0004020202020204" pitchFamily="34" charset="0"/>
              </a:rPr>
              <a:t>Low-engagement Premium </a:t>
            </a:r>
          </a:p>
          <a:p>
            <a:pPr lvl="1">
              <a:lnSpc>
                <a:spcPct val="110000"/>
              </a:lnSpc>
            </a:pPr>
            <a:r>
              <a:rPr lang="en-US" sz="2000" dirty="0">
                <a:solidFill>
                  <a:schemeClr val="bg1"/>
                </a:solidFill>
                <a:latin typeface="Aptos Light" panose="020B0004020202020204" pitchFamily="34" charset="0"/>
              </a:rPr>
              <a:t>Engaged Premium Starters</a:t>
            </a:r>
          </a:p>
          <a:p>
            <a:pPr lvl="1">
              <a:lnSpc>
                <a:spcPct val="110000"/>
              </a:lnSpc>
            </a:pPr>
            <a:r>
              <a:rPr lang="en-US" sz="2000" dirty="0">
                <a:solidFill>
                  <a:schemeClr val="bg1"/>
                </a:solidFill>
                <a:latin typeface="Aptos Light" panose="020B0004020202020204" pitchFamily="34" charset="0"/>
              </a:rPr>
              <a:t>Engaged Free Starters</a:t>
            </a:r>
          </a:p>
          <a:p>
            <a:endParaRPr lang="en-CA" dirty="0"/>
          </a:p>
        </p:txBody>
      </p:sp>
      <p:pic>
        <p:nvPicPr>
          <p:cNvPr id="15" name="Content Placeholder 4" descr="A person wearing headphones&#10;&#10;Description automatically generated">
            <a:extLst>
              <a:ext uri="{FF2B5EF4-FFF2-40B4-BE49-F238E27FC236}">
                <a16:creationId xmlns:a16="http://schemas.microsoft.com/office/drawing/2014/main" id="{776AC503-D491-D8F6-B683-1BDF0C3E5727}"/>
              </a:ext>
            </a:extLst>
          </p:cNvPr>
          <p:cNvPicPr>
            <a:picLocks noChangeAspect="1"/>
          </p:cNvPicPr>
          <p:nvPr/>
        </p:nvPicPr>
        <p:blipFill>
          <a:blip r:embed="rId11">
            <a:extLst>
              <a:ext uri="{28A0092B-C50C-407E-A947-70E740481C1C}">
                <a14:useLocalDpi xmlns:a14="http://schemas.microsoft.com/office/drawing/2010/main" val="0"/>
              </a:ext>
            </a:extLst>
          </a:blip>
          <a:srcRect r="-3" b="-3"/>
          <a:stretch/>
        </p:blipFill>
        <p:spPr>
          <a:xfrm>
            <a:off x="4625283" y="1958282"/>
            <a:ext cx="2692288" cy="2692288"/>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Tree>
    <p:extLst>
      <p:ext uri="{BB962C8B-B14F-4D97-AF65-F5344CB8AC3E}">
        <p14:creationId xmlns:p14="http://schemas.microsoft.com/office/powerpoint/2010/main" val="27818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72" name="Oval 71">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Oval 74">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FCB7F-DB94-1305-A576-7629EDEC3954}"/>
              </a:ext>
            </a:extLst>
          </p:cNvPr>
          <p:cNvSpPr>
            <a:spLocks noGrp="1"/>
          </p:cNvSpPr>
          <p:nvPr>
            <p:ph type="title"/>
          </p:nvPr>
        </p:nvSpPr>
        <p:spPr>
          <a:xfrm>
            <a:off x="5497033" y="234000"/>
            <a:ext cx="6318739" cy="612000"/>
          </a:xfrm>
        </p:spPr>
        <p:txBody>
          <a:bodyPr vert="horz" lIns="91440" tIns="45720" rIns="91440" bIns="45720" rtlCol="0">
            <a:noAutofit/>
          </a:bodyPr>
          <a:lstStyle/>
          <a:p>
            <a:r>
              <a:rPr lang="en-US" sz="3600" b="1" kern="1200" dirty="0">
                <a:solidFill>
                  <a:srgbClr val="1DB954"/>
                </a:solidFill>
                <a:latin typeface="DengXian" panose="02010600030101010101" pitchFamily="2" charset="-122"/>
                <a:ea typeface="DengXian" panose="02010600030101010101" pitchFamily="2" charset="-122"/>
              </a:rPr>
              <a:t>Content Based Segmentation</a:t>
            </a:r>
          </a:p>
        </p:txBody>
      </p:sp>
      <p:grpSp>
        <p:nvGrpSpPr>
          <p:cNvPr id="77" name="Group 76">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78" name="Freeform: Shape 77">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9" name="Freeform: Shape 78">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13" name="Content Placeholder 12">
            <a:extLst>
              <a:ext uri="{FF2B5EF4-FFF2-40B4-BE49-F238E27FC236}">
                <a16:creationId xmlns:a16="http://schemas.microsoft.com/office/drawing/2014/main" id="{0CB9B49B-26C2-3DA9-046E-34CEF4DBBAE6}"/>
              </a:ext>
            </a:extLst>
          </p:cNvPr>
          <p:cNvPicPr>
            <a:picLocks noChangeAspect="1"/>
          </p:cNvPicPr>
          <p:nvPr/>
        </p:nvPicPr>
        <p:blipFill>
          <a:blip r:embed="rId2"/>
          <a:stretch>
            <a:fillRect/>
          </a:stretch>
        </p:blipFill>
        <p:spPr>
          <a:xfrm>
            <a:off x="280079" y="1820369"/>
            <a:ext cx="5815921" cy="3096977"/>
          </a:xfrm>
          <a:prstGeom prst="rect">
            <a:avLst/>
          </a:prstGeom>
        </p:spPr>
      </p:pic>
      <p:sp>
        <p:nvSpPr>
          <p:cNvPr id="17" name="Content Placeholder 16">
            <a:extLst>
              <a:ext uri="{FF2B5EF4-FFF2-40B4-BE49-F238E27FC236}">
                <a16:creationId xmlns:a16="http://schemas.microsoft.com/office/drawing/2014/main" id="{D430E1F8-2E66-5FC2-490F-833E961A903F}"/>
              </a:ext>
            </a:extLst>
          </p:cNvPr>
          <p:cNvSpPr>
            <a:spLocks noGrp="1"/>
          </p:cNvSpPr>
          <p:nvPr>
            <p:ph idx="1"/>
          </p:nvPr>
        </p:nvSpPr>
        <p:spPr>
          <a:xfrm>
            <a:off x="6234868" y="1820369"/>
            <a:ext cx="5217173" cy="4351338"/>
          </a:xfrm>
        </p:spPr>
        <p:txBody>
          <a:bodyPr>
            <a:normAutofit fontScale="92500"/>
          </a:bodyPr>
          <a:lstStyle/>
          <a:p>
            <a:r>
              <a:rPr lang="en-US" sz="2200" dirty="0">
                <a:solidFill>
                  <a:schemeClr val="bg1"/>
                </a:solidFill>
                <a:latin typeface="Aptos Light" panose="020B0004020202020204" pitchFamily="34" charset="0"/>
              </a:rPr>
              <a:t>The biggest group ( </a:t>
            </a:r>
            <a:r>
              <a:rPr lang="en-US" sz="2200" dirty="0">
                <a:solidFill>
                  <a:schemeClr val="bg1"/>
                </a:solidFill>
                <a:latin typeface="Aptos ExtraBold" panose="020B0004020202020204" pitchFamily="34" charset="0"/>
              </a:rPr>
              <a:t>19.35%</a:t>
            </a:r>
            <a:r>
              <a:rPr lang="en-US" sz="2200" dirty="0">
                <a:solidFill>
                  <a:schemeClr val="bg1"/>
                </a:solidFill>
                <a:latin typeface="Aptos Light" panose="020B0004020202020204" pitchFamily="34" charset="0"/>
              </a:rPr>
              <a:t>) of users are </a:t>
            </a:r>
            <a:r>
              <a:rPr lang="en-US" sz="2200" dirty="0">
                <a:solidFill>
                  <a:schemeClr val="bg1"/>
                </a:solidFill>
                <a:latin typeface="Aptos ExtraBold" panose="020B0004020202020204" pitchFamily="34" charset="0"/>
              </a:rPr>
              <a:t>Balanced Listeners </a:t>
            </a:r>
            <a:r>
              <a:rPr lang="en-US" sz="2200" dirty="0">
                <a:solidFill>
                  <a:schemeClr val="bg1"/>
                </a:solidFill>
                <a:latin typeface="Aptos Light" panose="020B0004020202020204" pitchFamily="34" charset="0"/>
              </a:rPr>
              <a:t>with moderate listening frequency for both music and podcasts.</a:t>
            </a:r>
          </a:p>
          <a:p>
            <a:r>
              <a:rPr lang="en-US" sz="2200" dirty="0">
                <a:solidFill>
                  <a:schemeClr val="bg1"/>
                </a:solidFill>
                <a:latin typeface="Aptos Light" panose="020B0004020202020204" pitchFamily="34" charset="0"/>
              </a:rPr>
              <a:t>Next three biggest groups (about </a:t>
            </a:r>
            <a:r>
              <a:rPr lang="en-US" sz="2200" dirty="0">
                <a:solidFill>
                  <a:schemeClr val="bg1"/>
                </a:solidFill>
                <a:latin typeface="Aptos ExtraBold" panose="020B0004020202020204" pitchFamily="34" charset="0"/>
              </a:rPr>
              <a:t>16%</a:t>
            </a:r>
            <a:r>
              <a:rPr lang="en-US" sz="2200" dirty="0">
                <a:solidFill>
                  <a:schemeClr val="bg1"/>
                </a:solidFill>
                <a:latin typeface="Aptos Light" panose="020B0004020202020204" pitchFamily="34" charset="0"/>
              </a:rPr>
              <a:t> each) </a:t>
            </a:r>
            <a:r>
              <a:rPr lang="en-US" sz="2200" dirty="0">
                <a:solidFill>
                  <a:schemeClr val="bg1"/>
                </a:solidFill>
                <a:latin typeface="Aptos ExtraBold" panose="020B0004020202020204" pitchFamily="34" charset="0"/>
              </a:rPr>
              <a:t>are Music &amp; Podcast Enthusiast, Music Enthusiast, Podcast Enthusiast</a:t>
            </a:r>
            <a:r>
              <a:rPr lang="en-US" sz="2200" dirty="0">
                <a:solidFill>
                  <a:schemeClr val="bg1"/>
                </a:solidFill>
                <a:latin typeface="Aptos Light" panose="020B0004020202020204" pitchFamily="34" charset="0"/>
              </a:rPr>
              <a:t>, which indicates high engagement of most of the Spotify users.</a:t>
            </a:r>
          </a:p>
          <a:p>
            <a:r>
              <a:rPr lang="en-US" sz="2200" dirty="0">
                <a:solidFill>
                  <a:schemeClr val="bg1"/>
                </a:solidFill>
                <a:latin typeface="Aptos Light" panose="020B0004020202020204" pitchFamily="34" charset="0"/>
              </a:rPr>
              <a:t>The smallest groups are </a:t>
            </a:r>
            <a:r>
              <a:rPr lang="en-US" sz="2200" dirty="0">
                <a:solidFill>
                  <a:schemeClr val="bg1"/>
                </a:solidFill>
                <a:latin typeface="Aptos ExtraBold" panose="020B0004020202020204" pitchFamily="34" charset="0"/>
              </a:rPr>
              <a:t>Occasional Listener </a:t>
            </a:r>
            <a:r>
              <a:rPr lang="en-US" sz="2200" dirty="0">
                <a:solidFill>
                  <a:schemeClr val="bg1"/>
                </a:solidFill>
                <a:latin typeface="Aptos Light" panose="020B0004020202020204" pitchFamily="34" charset="0"/>
              </a:rPr>
              <a:t>and </a:t>
            </a:r>
            <a:r>
              <a:rPr lang="en-US" sz="2200" dirty="0">
                <a:solidFill>
                  <a:schemeClr val="bg1"/>
                </a:solidFill>
                <a:latin typeface="Aptos ExtraBold" panose="020B0004020202020204" pitchFamily="34" charset="0"/>
              </a:rPr>
              <a:t>Infrequent Listener </a:t>
            </a:r>
            <a:r>
              <a:rPr lang="en-US" sz="2200" dirty="0">
                <a:solidFill>
                  <a:schemeClr val="bg1"/>
                </a:solidFill>
                <a:latin typeface="Aptos Light" panose="020B0004020202020204" pitchFamily="34" charset="0"/>
              </a:rPr>
              <a:t>(</a:t>
            </a:r>
            <a:r>
              <a:rPr lang="en-US" sz="2200" dirty="0">
                <a:solidFill>
                  <a:schemeClr val="bg1"/>
                </a:solidFill>
                <a:latin typeface="Aptos ExtraBold" panose="020B0004020202020204" pitchFamily="34" charset="0"/>
              </a:rPr>
              <a:t>4%</a:t>
            </a:r>
            <a:r>
              <a:rPr lang="en-US" sz="2200" dirty="0">
                <a:solidFill>
                  <a:schemeClr val="bg1"/>
                </a:solidFill>
                <a:latin typeface="Aptos Light" panose="020B0004020202020204" pitchFamily="34" charset="0"/>
              </a:rPr>
              <a:t> and </a:t>
            </a:r>
            <a:r>
              <a:rPr lang="en-US" sz="2200" dirty="0">
                <a:solidFill>
                  <a:schemeClr val="bg1"/>
                </a:solidFill>
                <a:latin typeface="Aptos ExtraBold" panose="020B0004020202020204" pitchFamily="34" charset="0"/>
              </a:rPr>
              <a:t>3%</a:t>
            </a:r>
            <a:r>
              <a:rPr lang="en-US" sz="2200" dirty="0">
                <a:solidFill>
                  <a:schemeClr val="bg1"/>
                </a:solidFill>
                <a:latin typeface="Aptos Light" panose="020B0004020202020204" pitchFamily="34" charset="0"/>
              </a:rPr>
              <a:t> respectively). The reasons of their low engagement are the points for further analysis.</a:t>
            </a:r>
          </a:p>
        </p:txBody>
      </p:sp>
      <p:grpSp>
        <p:nvGrpSpPr>
          <p:cNvPr id="81"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82" name="Freeform: Shape 81">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3789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9AB56A-53D8-8FB0-6632-8776DE209978}"/>
              </a:ext>
            </a:extLst>
          </p:cNvPr>
          <p:cNvSpPr>
            <a:spLocks noGrp="1"/>
          </p:cNvSpPr>
          <p:nvPr>
            <p:ph type="title"/>
          </p:nvPr>
        </p:nvSpPr>
        <p:spPr>
          <a:xfrm>
            <a:off x="6621521" y="234000"/>
            <a:ext cx="4716231" cy="612000"/>
          </a:xfrm>
        </p:spPr>
        <p:txBody>
          <a:bodyPr anchor="b">
            <a:normAutofit/>
          </a:bodyPr>
          <a:lstStyle/>
          <a:p>
            <a:r>
              <a:rPr lang="en-US" sz="3600" b="1" dirty="0">
                <a:solidFill>
                  <a:srgbClr val="1DB954"/>
                </a:solidFill>
                <a:latin typeface="DengXian" panose="02010600030101010101" pitchFamily="2" charset="-122"/>
                <a:ea typeface="DengXian" panose="02010600030101010101" pitchFamily="2" charset="-122"/>
              </a:rPr>
              <a:t>Engagement Clusters</a:t>
            </a:r>
            <a:endParaRPr lang="en-CA" sz="3600" b="1" dirty="0">
              <a:solidFill>
                <a:srgbClr val="1DB954"/>
              </a:solidFill>
              <a:latin typeface="DengXian" panose="02010600030101010101" pitchFamily="2" charset="-122"/>
              <a:ea typeface="DengXian" panose="02010600030101010101" pitchFamily="2" charset="-122"/>
            </a:endParaRPr>
          </a:p>
        </p:txBody>
      </p:sp>
      <p:sp>
        <p:nvSpPr>
          <p:cNvPr id="68" name="Oval 67">
            <a:extLst>
              <a:ext uri="{FF2B5EF4-FFF2-40B4-BE49-F238E27FC236}">
                <a16:creationId xmlns:a16="http://schemas.microsoft.com/office/drawing/2014/main" id="{037C701E-5151-4086-9CF2-7F44AA38A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5537" y="61869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E656C08E-A84B-4C76-9D3B-46237B5A9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5537" y="61869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a:extLst>
              <a:ext uri="{FF2B5EF4-FFF2-40B4-BE49-F238E27FC236}">
                <a16:creationId xmlns:a16="http://schemas.microsoft.com/office/drawing/2014/main" id="{2A58E862-2A08-196C-C46F-8275286FCC42}"/>
              </a:ext>
            </a:extLst>
          </p:cNvPr>
          <p:cNvPicPr>
            <a:picLocks noChangeAspect="1"/>
          </p:cNvPicPr>
          <p:nvPr/>
        </p:nvPicPr>
        <p:blipFill>
          <a:blip r:embed="rId2"/>
          <a:stretch>
            <a:fillRect/>
          </a:stretch>
        </p:blipFill>
        <p:spPr>
          <a:xfrm>
            <a:off x="483704" y="501230"/>
            <a:ext cx="4763801" cy="1417230"/>
          </a:xfrm>
          <a:prstGeom prst="rect">
            <a:avLst/>
          </a:prstGeom>
        </p:spPr>
      </p:pic>
      <p:grpSp>
        <p:nvGrpSpPr>
          <p:cNvPr id="64" name="Graphic 4">
            <a:extLst>
              <a:ext uri="{FF2B5EF4-FFF2-40B4-BE49-F238E27FC236}">
                <a16:creationId xmlns:a16="http://schemas.microsoft.com/office/drawing/2014/main" id="{72FB3F6E-946C-4B30-8EAA-64FA3056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888" y="5091324"/>
            <a:ext cx="975169" cy="975171"/>
            <a:chOff x="5829300" y="3162300"/>
            <a:chExt cx="532256" cy="532257"/>
          </a:xfrm>
          <a:solidFill>
            <a:schemeClr val="bg1"/>
          </a:solidFill>
        </p:grpSpPr>
        <p:sp>
          <p:nvSpPr>
            <p:cNvPr id="65" name="Freeform: Shape 64">
              <a:extLst>
                <a:ext uri="{FF2B5EF4-FFF2-40B4-BE49-F238E27FC236}">
                  <a16:creationId xmlns:a16="http://schemas.microsoft.com/office/drawing/2014/main" id="{A820447A-FA0D-448D-8513-13647DCEE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80F5A0F-E8FC-415B-BA7F-74C42D42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77443A5-2061-492B-AFF5-658AB7E7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276C0A3-C877-457C-917D-473FABC9E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9808886-A26A-41C2-9401-727236349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FB169C8-A66F-4AEC-BBEE-4DEBBE844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EC418CD-F215-459D-8919-D5B5194EB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E034A84-840E-429B-9A4F-ECC31AB62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D050DBA-8800-4A73-84C0-34DC71A6B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D4BF35D-BFFA-45A5-8081-FEDD30757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6B354BD-25DC-42A0-9CE7-824686810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52C4A08-6644-42B7-8237-2AD5F0041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1D58C06-A184-4272-9824-2F085351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48" name="Content Placeholder 8">
            <a:extLst>
              <a:ext uri="{FF2B5EF4-FFF2-40B4-BE49-F238E27FC236}">
                <a16:creationId xmlns:a16="http://schemas.microsoft.com/office/drawing/2014/main" id="{EE09B384-31AF-7285-A62D-B62711EBFABD}"/>
              </a:ext>
            </a:extLst>
          </p:cNvPr>
          <p:cNvSpPr>
            <a:spLocks noGrp="1"/>
          </p:cNvSpPr>
          <p:nvPr>
            <p:ph idx="1"/>
          </p:nvPr>
        </p:nvSpPr>
        <p:spPr>
          <a:xfrm>
            <a:off x="6621521" y="1715151"/>
            <a:ext cx="4716232" cy="4351338"/>
          </a:xfrm>
        </p:spPr>
        <p:txBody>
          <a:bodyPr>
            <a:normAutofit lnSpcReduction="10000"/>
          </a:bodyPr>
          <a:lstStyle/>
          <a:p>
            <a:pPr>
              <a:spcAft>
                <a:spcPts val="600"/>
              </a:spcAft>
            </a:pPr>
            <a:r>
              <a:rPr lang="en-US" sz="2000" dirty="0">
                <a:solidFill>
                  <a:schemeClr val="bg1"/>
                </a:solidFill>
                <a:latin typeface="Aptos ExtraBold" panose="020B0004020202020204" pitchFamily="34" charset="0"/>
              </a:rPr>
              <a:t>Cluster 0</a:t>
            </a:r>
            <a:r>
              <a:rPr lang="en-US" sz="2000" dirty="0">
                <a:solidFill>
                  <a:schemeClr val="bg1"/>
                </a:solidFill>
                <a:latin typeface="Aptos Light" panose="020B0004020202020204" pitchFamily="34" charset="0"/>
              </a:rPr>
              <a:t> (Loyal Premium): users with premium subscription, long usage period and high engagement.</a:t>
            </a:r>
          </a:p>
          <a:p>
            <a:pPr>
              <a:spcAft>
                <a:spcPts val="600"/>
              </a:spcAft>
            </a:pPr>
            <a:r>
              <a:rPr lang="en-US" sz="2000" dirty="0">
                <a:solidFill>
                  <a:schemeClr val="bg1"/>
                </a:solidFill>
                <a:latin typeface="Aptos ExtraBold" panose="020B0004020202020204" pitchFamily="34" charset="0"/>
              </a:rPr>
              <a:t>Cluster 1</a:t>
            </a:r>
            <a:r>
              <a:rPr lang="en-US" sz="2000" dirty="0">
                <a:solidFill>
                  <a:schemeClr val="bg1"/>
                </a:solidFill>
                <a:latin typeface="Aptos Light" panose="020B0004020202020204" pitchFamily="34" charset="0"/>
              </a:rPr>
              <a:t> (Low Engagement Premium Starters): premium users with moderate usage period and very low engagement.</a:t>
            </a:r>
          </a:p>
          <a:p>
            <a:pPr>
              <a:spcAft>
                <a:spcPts val="600"/>
              </a:spcAft>
            </a:pPr>
            <a:r>
              <a:rPr lang="en-US" sz="2000" dirty="0">
                <a:solidFill>
                  <a:schemeClr val="bg1"/>
                </a:solidFill>
                <a:latin typeface="Aptos ExtraBold" panose="020B0004020202020204" pitchFamily="34" charset="0"/>
              </a:rPr>
              <a:t>Cluster 2</a:t>
            </a:r>
            <a:r>
              <a:rPr lang="en-US" sz="2000" dirty="0">
                <a:solidFill>
                  <a:schemeClr val="bg1"/>
                </a:solidFill>
                <a:latin typeface="Aptos Light" panose="020B0004020202020204" pitchFamily="34" charset="0"/>
              </a:rPr>
              <a:t> (Loyal Free): free users with long usage period and quite high engagement.</a:t>
            </a:r>
          </a:p>
          <a:p>
            <a:pPr>
              <a:spcAft>
                <a:spcPts val="600"/>
              </a:spcAft>
            </a:pPr>
            <a:r>
              <a:rPr lang="en-US" sz="2000" dirty="0">
                <a:solidFill>
                  <a:schemeClr val="bg1"/>
                </a:solidFill>
                <a:latin typeface="Aptos ExtraBold" panose="020B0004020202020204" pitchFamily="34" charset="0"/>
              </a:rPr>
              <a:t>Cluster 3</a:t>
            </a:r>
            <a:r>
              <a:rPr lang="en-US" sz="2000" dirty="0">
                <a:solidFill>
                  <a:schemeClr val="bg1"/>
                </a:solidFill>
                <a:latin typeface="Aptos Light" panose="020B0004020202020204" pitchFamily="34" charset="0"/>
              </a:rPr>
              <a:t> (Premium Starters): new premium users with high engagement.</a:t>
            </a:r>
          </a:p>
          <a:p>
            <a:pPr>
              <a:spcAft>
                <a:spcPts val="600"/>
              </a:spcAft>
            </a:pPr>
            <a:r>
              <a:rPr lang="en-US" sz="2000" dirty="0">
                <a:solidFill>
                  <a:schemeClr val="bg1"/>
                </a:solidFill>
                <a:latin typeface="Aptos ExtraBold" panose="020B0004020202020204" pitchFamily="34" charset="0"/>
              </a:rPr>
              <a:t>Cluster 4</a:t>
            </a:r>
            <a:r>
              <a:rPr lang="en-US" sz="2000" dirty="0">
                <a:solidFill>
                  <a:schemeClr val="bg1"/>
                </a:solidFill>
                <a:latin typeface="Aptos Light" panose="020B0004020202020204" pitchFamily="34" charset="0"/>
              </a:rPr>
              <a:t> (Free Starters): new free users with quite high engagement.</a:t>
            </a:r>
          </a:p>
          <a:p>
            <a:endParaRPr lang="en-US" sz="1800" dirty="0">
              <a:solidFill>
                <a:schemeClr val="bg1"/>
              </a:solidFill>
            </a:endParaRPr>
          </a:p>
        </p:txBody>
      </p:sp>
      <p:pic>
        <p:nvPicPr>
          <p:cNvPr id="7" name="Picture 6">
            <a:extLst>
              <a:ext uri="{FF2B5EF4-FFF2-40B4-BE49-F238E27FC236}">
                <a16:creationId xmlns:a16="http://schemas.microsoft.com/office/drawing/2014/main" id="{3BFD0F24-0E6E-56EA-8AA1-EAF5D0B4B9D5}"/>
              </a:ext>
            </a:extLst>
          </p:cNvPr>
          <p:cNvPicPr>
            <a:picLocks noChangeAspect="1"/>
          </p:cNvPicPr>
          <p:nvPr/>
        </p:nvPicPr>
        <p:blipFill>
          <a:blip r:embed="rId3"/>
          <a:stretch>
            <a:fillRect/>
          </a:stretch>
        </p:blipFill>
        <p:spPr>
          <a:xfrm>
            <a:off x="533749" y="2770881"/>
            <a:ext cx="5892337" cy="3211323"/>
          </a:xfrm>
          <a:prstGeom prst="rect">
            <a:avLst/>
          </a:prstGeom>
        </p:spPr>
      </p:pic>
    </p:spTree>
    <p:extLst>
      <p:ext uri="{BB962C8B-B14F-4D97-AF65-F5344CB8AC3E}">
        <p14:creationId xmlns:p14="http://schemas.microsoft.com/office/powerpoint/2010/main" val="877508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5" name="Rectangle 120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CF60F9-B5C0-0AB8-CEA1-199FFB14F4FB}"/>
              </a:ext>
            </a:extLst>
          </p:cNvPr>
          <p:cNvSpPr>
            <a:spLocks noGrp="1"/>
          </p:cNvSpPr>
          <p:nvPr>
            <p:ph type="title"/>
          </p:nvPr>
        </p:nvSpPr>
        <p:spPr>
          <a:xfrm>
            <a:off x="946521" y="234000"/>
            <a:ext cx="5217172" cy="612000"/>
          </a:xfrm>
        </p:spPr>
        <p:txBody>
          <a:bodyPr anchor="b">
            <a:normAutofit/>
          </a:bodyPr>
          <a:lstStyle/>
          <a:p>
            <a:r>
              <a:rPr lang="en-US" sz="3600" b="1" dirty="0">
                <a:solidFill>
                  <a:srgbClr val="1DB954"/>
                </a:solidFill>
                <a:latin typeface="DengXian" panose="02010600030101010101" pitchFamily="2" charset="-122"/>
                <a:ea typeface="DengXian" panose="02010600030101010101" pitchFamily="2" charset="-122"/>
              </a:rPr>
              <a:t>Behavioral Analysis</a:t>
            </a:r>
            <a:endParaRPr lang="en-CA" sz="3600" b="1" dirty="0">
              <a:solidFill>
                <a:srgbClr val="1DB954"/>
              </a:solidFill>
              <a:latin typeface="DengXian" panose="02010600030101010101" pitchFamily="2" charset="-122"/>
              <a:ea typeface="DengXian" panose="02010600030101010101" pitchFamily="2" charset="-122"/>
            </a:endParaRPr>
          </a:p>
        </p:txBody>
      </p:sp>
      <p:sp>
        <p:nvSpPr>
          <p:cNvPr id="1207"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09"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Content Placeholder 2">
            <a:extLst>
              <a:ext uri="{FF2B5EF4-FFF2-40B4-BE49-F238E27FC236}">
                <a16:creationId xmlns:a16="http://schemas.microsoft.com/office/drawing/2014/main" id="{0ACC5129-3A18-ADF4-186A-F9C509E94BB5}"/>
              </a:ext>
            </a:extLst>
          </p:cNvPr>
          <p:cNvSpPr>
            <a:spLocks noGrp="1"/>
          </p:cNvSpPr>
          <p:nvPr>
            <p:ph idx="1"/>
          </p:nvPr>
        </p:nvSpPr>
        <p:spPr>
          <a:xfrm>
            <a:off x="946520" y="1747592"/>
            <a:ext cx="5217173" cy="4351338"/>
          </a:xfrm>
        </p:spPr>
        <p:txBody>
          <a:bodyPr>
            <a:normAutofit/>
          </a:bodyPr>
          <a:lstStyle/>
          <a:p>
            <a:pPr marL="0" indent="0">
              <a:buNone/>
            </a:pPr>
            <a:r>
              <a:rPr lang="en-US" sz="2400" dirty="0">
                <a:solidFill>
                  <a:schemeClr val="bg1"/>
                </a:solidFill>
                <a:latin typeface="Aptos Light" panose="020B0004020202020204" pitchFamily="34" charset="0"/>
              </a:rPr>
              <a:t>Major part of ‘low-engagement premium starters’ cluster are Podcast Enthusiast and Podcast Dominant segments.</a:t>
            </a:r>
          </a:p>
          <a:p>
            <a:pPr marL="0" indent="0">
              <a:buNone/>
            </a:pPr>
            <a:endParaRPr lang="en-US" sz="2400" dirty="0">
              <a:solidFill>
                <a:schemeClr val="bg1"/>
              </a:solidFill>
              <a:latin typeface="Aptos Light" panose="020B0004020202020204" pitchFamily="34" charset="0"/>
            </a:endParaRPr>
          </a:p>
          <a:p>
            <a:pPr marL="0" indent="0">
              <a:buNone/>
            </a:pPr>
            <a:r>
              <a:rPr lang="en-US" sz="2400" dirty="0">
                <a:solidFill>
                  <a:schemeClr val="bg1"/>
                </a:solidFill>
                <a:latin typeface="Aptos Light" panose="020B0004020202020204" pitchFamily="34" charset="0"/>
              </a:rPr>
              <a:t>Further analysis will be focused on defining the reasons of low engagement for these two segments and trying do understand the reasons why loyal free customers do not proceed with premium subscription.</a:t>
            </a:r>
            <a:endParaRPr lang="en-CA" sz="2400" dirty="0">
              <a:solidFill>
                <a:schemeClr val="bg1"/>
              </a:solidFill>
              <a:latin typeface="Aptos Light" panose="020B0004020202020204" pitchFamily="34" charset="0"/>
            </a:endParaRPr>
          </a:p>
        </p:txBody>
      </p:sp>
      <p:grpSp>
        <p:nvGrpSpPr>
          <p:cNvPr id="1211" name="Group 1210">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1212"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216" name="Freeform: Shape 1215">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213"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214" name="Freeform: Shape 1213">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1219" name="Group 1218">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1220"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391" name="Freeform: Shape 1390">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221"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222" name="Freeform: Shape 1221">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pic>
        <p:nvPicPr>
          <p:cNvPr id="7" name="Picture 6">
            <a:extLst>
              <a:ext uri="{FF2B5EF4-FFF2-40B4-BE49-F238E27FC236}">
                <a16:creationId xmlns:a16="http://schemas.microsoft.com/office/drawing/2014/main" id="{A3DA5EBD-2F33-6B15-94AB-AEA5BD71055F}"/>
              </a:ext>
            </a:extLst>
          </p:cNvPr>
          <p:cNvPicPr>
            <a:picLocks noChangeAspect="1"/>
          </p:cNvPicPr>
          <p:nvPr/>
        </p:nvPicPr>
        <p:blipFill>
          <a:blip r:embed="rId2"/>
          <a:stretch>
            <a:fillRect/>
          </a:stretch>
        </p:blipFill>
        <p:spPr>
          <a:xfrm>
            <a:off x="6305251" y="2777586"/>
            <a:ext cx="5720891" cy="3461139"/>
          </a:xfrm>
          <a:prstGeom prst="rect">
            <a:avLst/>
          </a:prstGeom>
        </p:spPr>
      </p:pic>
    </p:spTree>
    <p:extLst>
      <p:ext uri="{BB962C8B-B14F-4D97-AF65-F5344CB8AC3E}">
        <p14:creationId xmlns:p14="http://schemas.microsoft.com/office/powerpoint/2010/main" val="945293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5000">
              <a:schemeClr val="accent3">
                <a:lumMod val="0"/>
                <a:lumOff val="100000"/>
              </a:schemeClr>
            </a:gs>
            <a:gs pos="77000">
              <a:schemeClr val="tx1"/>
            </a:gs>
          </a:gsLst>
          <a:lin ang="108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0ACBE-41D6-7B13-5FA5-C88BD290D7BF}"/>
              </a:ext>
            </a:extLst>
          </p:cNvPr>
          <p:cNvSpPr>
            <a:spLocks noGrp="1"/>
          </p:cNvSpPr>
          <p:nvPr>
            <p:ph type="title"/>
          </p:nvPr>
        </p:nvSpPr>
        <p:spPr>
          <a:xfrm>
            <a:off x="513736" y="234000"/>
            <a:ext cx="5257800" cy="612000"/>
          </a:xfrm>
        </p:spPr>
        <p:txBody>
          <a:bodyPr>
            <a:normAutofit/>
          </a:bodyPr>
          <a:lstStyle/>
          <a:p>
            <a:r>
              <a:rPr lang="en-US" sz="3600" b="1" dirty="0">
                <a:solidFill>
                  <a:srgbClr val="1DB954"/>
                </a:solidFill>
                <a:latin typeface="DengXian" panose="02010600030101010101" pitchFamily="2" charset="-122"/>
                <a:ea typeface="DengXian" panose="02010600030101010101" pitchFamily="2" charset="-122"/>
              </a:rPr>
              <a:t>Behavioral Analysis</a:t>
            </a:r>
            <a:endParaRPr lang="en-CA" sz="3600" b="1" dirty="0">
              <a:solidFill>
                <a:srgbClr val="1DB954"/>
              </a:solidFill>
              <a:latin typeface="DengXian" panose="02010600030101010101" pitchFamily="2" charset="-122"/>
              <a:ea typeface="DengXian" panose="02010600030101010101" pitchFamily="2" charset="-122"/>
            </a:endParaRPr>
          </a:p>
        </p:txBody>
      </p:sp>
      <p:sp>
        <p:nvSpPr>
          <p:cNvPr id="3" name="Content Placeholder 2">
            <a:extLst>
              <a:ext uri="{FF2B5EF4-FFF2-40B4-BE49-F238E27FC236}">
                <a16:creationId xmlns:a16="http://schemas.microsoft.com/office/drawing/2014/main" id="{D50D6523-2001-A6B7-DF39-FC1FF20128E3}"/>
              </a:ext>
            </a:extLst>
          </p:cNvPr>
          <p:cNvSpPr>
            <a:spLocks noGrp="1"/>
          </p:cNvSpPr>
          <p:nvPr>
            <p:ph idx="1"/>
          </p:nvPr>
        </p:nvSpPr>
        <p:spPr>
          <a:xfrm>
            <a:off x="602226" y="1351723"/>
            <a:ext cx="3920613" cy="4351338"/>
          </a:xfrm>
        </p:spPr>
        <p:txBody>
          <a:bodyPr>
            <a:normAutofit/>
          </a:bodyPr>
          <a:lstStyle/>
          <a:p>
            <a:pPr>
              <a:lnSpc>
                <a:spcPct val="100000"/>
              </a:lnSpc>
            </a:pPr>
            <a:r>
              <a:rPr lang="en-US" sz="2000" dirty="0">
                <a:solidFill>
                  <a:schemeClr val="bg1"/>
                </a:solidFill>
                <a:latin typeface="Aptos Light" panose="020B0004020202020204" pitchFamily="34" charset="0"/>
              </a:rPr>
              <a:t>Big part, </a:t>
            </a:r>
            <a:r>
              <a:rPr lang="en-US" sz="2000" dirty="0">
                <a:solidFill>
                  <a:schemeClr val="bg1"/>
                </a:solidFill>
                <a:latin typeface="Aptos ExtraBold" panose="020B0004020202020204" pitchFamily="34" charset="0"/>
              </a:rPr>
              <a:t>40%</a:t>
            </a:r>
            <a:r>
              <a:rPr lang="en-US" sz="2000" dirty="0">
                <a:solidFill>
                  <a:schemeClr val="bg1"/>
                </a:solidFill>
                <a:latin typeface="Aptos Light" panose="020B0004020202020204" pitchFamily="34" charset="0"/>
              </a:rPr>
              <a:t>, of Podcast Enthusiast segment are either  </a:t>
            </a:r>
            <a:r>
              <a:rPr lang="en-US" sz="2000" dirty="0">
                <a:solidFill>
                  <a:schemeClr val="bg1"/>
                </a:solidFill>
                <a:latin typeface="Aptos ExtraBold" panose="020B0004020202020204" pitchFamily="34" charset="0"/>
              </a:rPr>
              <a:t>dissatisfied </a:t>
            </a:r>
            <a:r>
              <a:rPr lang="en-US" sz="2000" dirty="0">
                <a:solidFill>
                  <a:schemeClr val="bg1"/>
                </a:solidFill>
                <a:latin typeface="Aptos Light" panose="020B0004020202020204" pitchFamily="34" charset="0"/>
              </a:rPr>
              <a:t>or </a:t>
            </a:r>
            <a:r>
              <a:rPr lang="en-US" sz="2000" dirty="0">
                <a:solidFill>
                  <a:schemeClr val="bg1"/>
                </a:solidFill>
                <a:latin typeface="Aptos ExtraBold" panose="020B0004020202020204" pitchFamily="34" charset="0"/>
              </a:rPr>
              <a:t>very dissatisfied </a:t>
            </a:r>
            <a:r>
              <a:rPr lang="en-US" sz="2000" dirty="0">
                <a:solidFill>
                  <a:schemeClr val="bg1"/>
                </a:solidFill>
                <a:latin typeface="Aptos Light" panose="020B0004020202020204" pitchFamily="34" charset="0"/>
              </a:rPr>
              <a:t>with podcast variety, almost 20% feel neutral about podcast variety.</a:t>
            </a:r>
          </a:p>
          <a:p>
            <a:pPr>
              <a:lnSpc>
                <a:spcPct val="100000"/>
              </a:lnSpc>
            </a:pPr>
            <a:r>
              <a:rPr lang="en-US" sz="2000" dirty="0">
                <a:solidFill>
                  <a:schemeClr val="bg1"/>
                </a:solidFill>
                <a:latin typeface="Aptos ExtraBold" panose="020B0004020202020204" pitchFamily="34" charset="0"/>
              </a:rPr>
              <a:t>41%</a:t>
            </a:r>
            <a:r>
              <a:rPr lang="en-US" sz="2000" dirty="0">
                <a:solidFill>
                  <a:schemeClr val="bg1"/>
                </a:solidFill>
                <a:latin typeface="Aptos Light" panose="020B0004020202020204" pitchFamily="34" charset="0"/>
              </a:rPr>
              <a:t> of users in Podcast Dominant segment are </a:t>
            </a:r>
            <a:r>
              <a:rPr lang="en-US" sz="2000" dirty="0">
                <a:solidFill>
                  <a:schemeClr val="bg1"/>
                </a:solidFill>
                <a:latin typeface="Aptos ExtraBold" panose="020B0004020202020204" pitchFamily="34" charset="0"/>
              </a:rPr>
              <a:t>dissatisfied</a:t>
            </a:r>
            <a:r>
              <a:rPr lang="en-US" sz="2000" dirty="0">
                <a:solidFill>
                  <a:schemeClr val="bg1"/>
                </a:solidFill>
                <a:latin typeface="Aptos Light" panose="020B0004020202020204" pitchFamily="34" charset="0"/>
              </a:rPr>
              <a:t> or </a:t>
            </a:r>
            <a:r>
              <a:rPr lang="en-US" sz="2000" dirty="0">
                <a:solidFill>
                  <a:schemeClr val="bg1"/>
                </a:solidFill>
                <a:latin typeface="Aptos ExtraBold" panose="020B0004020202020204" pitchFamily="34" charset="0"/>
              </a:rPr>
              <a:t>very dissatisfied </a:t>
            </a:r>
            <a:r>
              <a:rPr lang="en-US" sz="2000" dirty="0">
                <a:solidFill>
                  <a:schemeClr val="bg1"/>
                </a:solidFill>
                <a:latin typeface="Aptos Light" panose="020B0004020202020204" pitchFamily="34" charset="0"/>
              </a:rPr>
              <a:t>with podcast variety.</a:t>
            </a:r>
          </a:p>
          <a:p>
            <a:pPr>
              <a:lnSpc>
                <a:spcPct val="100000"/>
              </a:lnSpc>
            </a:pPr>
            <a:r>
              <a:rPr lang="en-US" sz="2000" dirty="0">
                <a:solidFill>
                  <a:schemeClr val="bg1"/>
                </a:solidFill>
                <a:latin typeface="Aptos Light" panose="020B0004020202020204" pitchFamily="34" charset="0"/>
              </a:rPr>
              <a:t>This gives an understanding of their low engagement.</a:t>
            </a:r>
            <a:endParaRPr lang="en-CA" sz="2000" dirty="0">
              <a:solidFill>
                <a:schemeClr val="bg1"/>
              </a:solidFill>
              <a:latin typeface="Aptos Light" panose="020B0004020202020204" pitchFamily="34" charset="0"/>
            </a:endParaRPr>
          </a:p>
        </p:txBody>
      </p:sp>
      <p:pic>
        <p:nvPicPr>
          <p:cNvPr id="7" name="Picture 6">
            <a:extLst>
              <a:ext uri="{FF2B5EF4-FFF2-40B4-BE49-F238E27FC236}">
                <a16:creationId xmlns:a16="http://schemas.microsoft.com/office/drawing/2014/main" id="{06855C23-E96A-5A1F-1EB0-FC8C430E6703}"/>
              </a:ext>
            </a:extLst>
          </p:cNvPr>
          <p:cNvPicPr>
            <a:picLocks noChangeAspect="1"/>
          </p:cNvPicPr>
          <p:nvPr/>
        </p:nvPicPr>
        <p:blipFill>
          <a:blip r:embed="rId2"/>
          <a:stretch>
            <a:fillRect/>
          </a:stretch>
        </p:blipFill>
        <p:spPr>
          <a:xfrm>
            <a:off x="5019361" y="1351723"/>
            <a:ext cx="6749338" cy="3648872"/>
          </a:xfrm>
          <a:prstGeom prst="rect">
            <a:avLst/>
          </a:prstGeom>
        </p:spPr>
      </p:pic>
    </p:spTree>
    <p:extLst>
      <p:ext uri="{BB962C8B-B14F-4D97-AF65-F5344CB8AC3E}">
        <p14:creationId xmlns:p14="http://schemas.microsoft.com/office/powerpoint/2010/main" val="2568672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1B6A51-0808-B8D6-F7F4-0D42407AF170}"/>
              </a:ext>
            </a:extLst>
          </p:cNvPr>
          <p:cNvSpPr>
            <a:spLocks noGrp="1"/>
          </p:cNvSpPr>
          <p:nvPr>
            <p:ph type="title"/>
          </p:nvPr>
        </p:nvSpPr>
        <p:spPr>
          <a:xfrm>
            <a:off x="630761" y="234000"/>
            <a:ext cx="5217172" cy="612000"/>
          </a:xfrm>
        </p:spPr>
        <p:txBody>
          <a:bodyPr anchor="b">
            <a:normAutofit/>
          </a:bodyPr>
          <a:lstStyle/>
          <a:p>
            <a:r>
              <a:rPr lang="en-US" sz="3600" b="1" dirty="0">
                <a:solidFill>
                  <a:srgbClr val="1DB954"/>
                </a:solidFill>
                <a:latin typeface="DengXian" panose="02010600030101010101" pitchFamily="2" charset="-122"/>
                <a:ea typeface="DengXian" panose="02010600030101010101" pitchFamily="2" charset="-122"/>
              </a:rPr>
              <a:t>Behavioral Analysis</a:t>
            </a:r>
            <a:endParaRPr lang="en-CA" sz="3600" b="1" dirty="0">
              <a:solidFill>
                <a:srgbClr val="1DB954"/>
              </a:solidFill>
              <a:latin typeface="DengXian" panose="02010600030101010101" pitchFamily="2" charset="-122"/>
              <a:ea typeface="DengXian" panose="02010600030101010101" pitchFamily="2" charset="-122"/>
            </a:endParaRPr>
          </a:p>
        </p:txBody>
      </p:sp>
      <p:grpSp>
        <p:nvGrpSpPr>
          <p:cNvPr id="85"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86" name="Freeform: Shape 85">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100" name="Oval 99">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Oval 101">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TextBox 11">
            <a:extLst>
              <a:ext uri="{FF2B5EF4-FFF2-40B4-BE49-F238E27FC236}">
                <a16:creationId xmlns:a16="http://schemas.microsoft.com/office/drawing/2014/main" id="{05E14C61-53C0-535D-1AD6-21AC4949EB8B}"/>
              </a:ext>
            </a:extLst>
          </p:cNvPr>
          <p:cNvSpPr txBox="1"/>
          <p:nvPr/>
        </p:nvSpPr>
        <p:spPr>
          <a:xfrm>
            <a:off x="738211" y="1018111"/>
            <a:ext cx="4841718" cy="5324535"/>
          </a:xfrm>
          <a:prstGeom prst="rect">
            <a:avLst/>
          </a:prstGeom>
          <a:noFill/>
        </p:spPr>
        <p:txBody>
          <a:bodyPr wrap="square" rtlCol="0">
            <a:spAutoFit/>
          </a:bodyPr>
          <a:lstStyle/>
          <a:p>
            <a:r>
              <a:rPr lang="en-US" sz="2000" dirty="0">
                <a:solidFill>
                  <a:schemeClr val="bg1"/>
                </a:solidFill>
                <a:latin typeface="Aptos Light" panose="020B0004020202020204" pitchFamily="34" charset="0"/>
              </a:rPr>
              <a:t>The majority of the premium clusters is age group 35-60, which is expected as this group of users has greater financial stability.</a:t>
            </a:r>
          </a:p>
          <a:p>
            <a:r>
              <a:rPr lang="en-US" sz="2000" dirty="0">
                <a:solidFill>
                  <a:schemeClr val="bg1"/>
                </a:solidFill>
                <a:latin typeface="Aptos Light" panose="020B0004020202020204" pitchFamily="34" charset="0"/>
              </a:rPr>
              <a:t>Interestingly, the second biggest group in loyal premium consist of people of age 12-20. </a:t>
            </a:r>
          </a:p>
          <a:p>
            <a:endParaRPr lang="en-US" sz="2000" dirty="0">
              <a:solidFill>
                <a:schemeClr val="bg1"/>
              </a:solidFill>
              <a:latin typeface="Aptos Light" panose="020B0004020202020204" pitchFamily="34" charset="0"/>
            </a:endParaRPr>
          </a:p>
          <a:p>
            <a:r>
              <a:rPr lang="en-US" sz="2000" dirty="0">
                <a:solidFill>
                  <a:schemeClr val="bg1"/>
                </a:solidFill>
                <a:latin typeface="Aptos Light" panose="020B0004020202020204" pitchFamily="34" charset="0"/>
              </a:rPr>
              <a:t>But if we look at the Premium Plans Distribution for this particular age group, we see that the most popular premium plan is family plan which is most likely financed by their parents/guardians, and the second most popular is student plan which is the cheapest and most affordable. These two premium plans contain almost 67% of users of this age group who have premium plan.</a:t>
            </a:r>
            <a:endParaRPr lang="en-CA" sz="2000" dirty="0">
              <a:solidFill>
                <a:schemeClr val="bg1"/>
              </a:solidFill>
              <a:latin typeface="Aptos Light" panose="020B0004020202020204" pitchFamily="34" charset="0"/>
            </a:endParaRPr>
          </a:p>
        </p:txBody>
      </p:sp>
      <p:pic>
        <p:nvPicPr>
          <p:cNvPr id="14" name="Picture 13">
            <a:extLst>
              <a:ext uri="{FF2B5EF4-FFF2-40B4-BE49-F238E27FC236}">
                <a16:creationId xmlns:a16="http://schemas.microsoft.com/office/drawing/2014/main" id="{0924B0A3-99D0-6FA9-5E06-F35FB79F5AFA}"/>
              </a:ext>
            </a:extLst>
          </p:cNvPr>
          <p:cNvPicPr>
            <a:picLocks noChangeAspect="1"/>
          </p:cNvPicPr>
          <p:nvPr/>
        </p:nvPicPr>
        <p:blipFill>
          <a:blip r:embed="rId2"/>
          <a:stretch>
            <a:fillRect/>
          </a:stretch>
        </p:blipFill>
        <p:spPr>
          <a:xfrm>
            <a:off x="6549378" y="434812"/>
            <a:ext cx="5233666" cy="2769694"/>
          </a:xfrm>
          <a:prstGeom prst="rect">
            <a:avLst/>
          </a:prstGeom>
        </p:spPr>
      </p:pic>
      <p:pic>
        <p:nvPicPr>
          <p:cNvPr id="18" name="Content Placeholder 17">
            <a:extLst>
              <a:ext uri="{FF2B5EF4-FFF2-40B4-BE49-F238E27FC236}">
                <a16:creationId xmlns:a16="http://schemas.microsoft.com/office/drawing/2014/main" id="{567B6A2E-72CB-5EF5-5841-C92B2CA6AE21}"/>
              </a:ext>
            </a:extLst>
          </p:cNvPr>
          <p:cNvPicPr>
            <a:picLocks noGrp="1" noChangeAspect="1"/>
          </p:cNvPicPr>
          <p:nvPr>
            <p:ph idx="1"/>
          </p:nvPr>
        </p:nvPicPr>
        <p:blipFill>
          <a:blip r:embed="rId3"/>
          <a:stretch>
            <a:fillRect/>
          </a:stretch>
        </p:blipFill>
        <p:spPr>
          <a:xfrm>
            <a:off x="6617452" y="3831545"/>
            <a:ext cx="4674342" cy="2489063"/>
          </a:xfrm>
        </p:spPr>
      </p:pic>
    </p:spTree>
    <p:extLst>
      <p:ext uri="{BB962C8B-B14F-4D97-AF65-F5344CB8AC3E}">
        <p14:creationId xmlns:p14="http://schemas.microsoft.com/office/powerpoint/2010/main" val="468623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6" name="Group 195">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3" name="Oval 1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8" name="Oval 197">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2A61A-1E25-8B63-3EFA-3B59736236AB}"/>
              </a:ext>
            </a:extLst>
          </p:cNvPr>
          <p:cNvSpPr>
            <a:spLocks noGrp="1"/>
          </p:cNvSpPr>
          <p:nvPr>
            <p:ph type="title"/>
          </p:nvPr>
        </p:nvSpPr>
        <p:spPr>
          <a:xfrm>
            <a:off x="6515487" y="234000"/>
            <a:ext cx="4383425" cy="612000"/>
          </a:xfrm>
        </p:spPr>
        <p:txBody>
          <a:bodyPr vert="horz" lIns="91440" tIns="45720" rIns="91440" bIns="45720" rtlCol="0" anchor="ctr">
            <a:normAutofit/>
          </a:bodyPr>
          <a:lstStyle/>
          <a:p>
            <a:r>
              <a:rPr lang="en-US" sz="3600" b="1" kern="1200" dirty="0">
                <a:solidFill>
                  <a:srgbClr val="1DB954"/>
                </a:solidFill>
                <a:latin typeface="DengXian" panose="02010600030101010101" pitchFamily="2" charset="-122"/>
                <a:ea typeface="DengXian" panose="02010600030101010101" pitchFamily="2" charset="-122"/>
              </a:rPr>
              <a:t>Behavioral Analysis</a:t>
            </a:r>
          </a:p>
        </p:txBody>
      </p:sp>
      <p:grpSp>
        <p:nvGrpSpPr>
          <p:cNvPr id="199" name="Group 198">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0" name="Freeform: Shape 19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4" name="Content Placeholder 3">
            <a:extLst>
              <a:ext uri="{FF2B5EF4-FFF2-40B4-BE49-F238E27FC236}">
                <a16:creationId xmlns:a16="http://schemas.microsoft.com/office/drawing/2014/main" id="{47CFDC56-19F2-15E8-EB57-B1F14899E72E}"/>
              </a:ext>
            </a:extLst>
          </p:cNvPr>
          <p:cNvPicPr>
            <a:picLocks noGrp="1" noChangeAspect="1"/>
          </p:cNvPicPr>
          <p:nvPr>
            <p:ph idx="1"/>
          </p:nvPr>
        </p:nvPicPr>
        <p:blipFill>
          <a:blip r:embed="rId2"/>
          <a:stretch>
            <a:fillRect/>
          </a:stretch>
        </p:blipFill>
        <p:spPr>
          <a:xfrm>
            <a:off x="382833" y="1765188"/>
            <a:ext cx="5749821" cy="3076154"/>
          </a:xfrm>
          <a:prstGeom prst="rect">
            <a:avLst/>
          </a:prstGeom>
        </p:spPr>
      </p:pic>
      <p:sp>
        <p:nvSpPr>
          <p:cNvPr id="5" name="Content Placeholder 2">
            <a:extLst>
              <a:ext uri="{FF2B5EF4-FFF2-40B4-BE49-F238E27FC236}">
                <a16:creationId xmlns:a16="http://schemas.microsoft.com/office/drawing/2014/main" id="{3C761DFD-8511-3803-B497-B7137CE9D144}"/>
              </a:ext>
            </a:extLst>
          </p:cNvPr>
          <p:cNvSpPr txBox="1">
            <a:spLocks/>
          </p:cNvSpPr>
          <p:nvPr/>
        </p:nvSpPr>
        <p:spPr>
          <a:xfrm>
            <a:off x="6515487" y="1635726"/>
            <a:ext cx="52171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latin typeface="Aptos Light" panose="020B0004020202020204" pitchFamily="34" charset="0"/>
              </a:rPr>
              <a:t>Looking closer at the age distribution within free subscription clusters, we can see that loyal customers are mostly represented by age group 35-60 while starters have more people of 20-35.</a:t>
            </a:r>
          </a:p>
          <a:p>
            <a:endParaRPr lang="en-US" sz="2000" dirty="0">
              <a:solidFill>
                <a:schemeClr val="bg1"/>
              </a:solidFill>
              <a:latin typeface="Aptos Light" panose="020B0004020202020204" pitchFamily="34" charset="0"/>
            </a:endParaRPr>
          </a:p>
          <a:p>
            <a:r>
              <a:rPr lang="en-US" sz="2000" dirty="0">
                <a:solidFill>
                  <a:schemeClr val="bg1"/>
                </a:solidFill>
                <a:latin typeface="Aptos Light" panose="020B0004020202020204" pitchFamily="34" charset="0"/>
              </a:rPr>
              <a:t>Young people are joining the company more, but they either do not stay with company at all or switch to premium account. This assumption must be checked with further analysis.</a:t>
            </a:r>
          </a:p>
        </p:txBody>
      </p:sp>
      <p:grpSp>
        <p:nvGrpSpPr>
          <p:cNvPr id="201"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0594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F455095-773B-8ED6-6FB6-F653402242ED}"/>
              </a:ext>
            </a:extLst>
          </p:cNvPr>
          <p:cNvSpPr>
            <a:spLocks noGrp="1"/>
          </p:cNvSpPr>
          <p:nvPr>
            <p:ph type="title"/>
          </p:nvPr>
        </p:nvSpPr>
        <p:spPr>
          <a:xfrm>
            <a:off x="5494907" y="234000"/>
            <a:ext cx="5972658" cy="612000"/>
          </a:xfrm>
        </p:spPr>
        <p:txBody>
          <a:bodyPr>
            <a:noAutofit/>
          </a:bodyPr>
          <a:lstStyle/>
          <a:p>
            <a:r>
              <a:rPr lang="en-US" sz="3600" b="1" dirty="0">
                <a:solidFill>
                  <a:srgbClr val="1DB954"/>
                </a:solidFill>
                <a:latin typeface="DengXian" panose="02010600030101010101" pitchFamily="2" charset="-122"/>
                <a:ea typeface="DengXian" panose="02010600030101010101" pitchFamily="2" charset="-122"/>
              </a:rPr>
              <a:t>Introduction</a:t>
            </a:r>
            <a:r>
              <a:rPr lang="en-US" sz="3600" b="1" dirty="0">
                <a:solidFill>
                  <a:schemeClr val="bg1"/>
                </a:solidFill>
                <a:latin typeface="DengXian" panose="02010600030101010101" pitchFamily="2" charset="-122"/>
                <a:ea typeface="DengXian" panose="02010600030101010101" pitchFamily="2" charset="-122"/>
              </a:rPr>
              <a:t> </a:t>
            </a:r>
            <a:r>
              <a:rPr lang="en-US" sz="3600" b="1" dirty="0">
                <a:solidFill>
                  <a:srgbClr val="1DB954"/>
                </a:solidFill>
                <a:latin typeface="DengXian" panose="02010600030101010101" pitchFamily="2" charset="-122"/>
                <a:ea typeface="DengXian" panose="02010600030101010101" pitchFamily="2" charset="-122"/>
              </a:rPr>
              <a:t>and</a:t>
            </a:r>
            <a:r>
              <a:rPr lang="en-US" sz="3600" b="1" dirty="0">
                <a:solidFill>
                  <a:schemeClr val="bg1"/>
                </a:solidFill>
                <a:latin typeface="DengXian" panose="02010600030101010101" pitchFamily="2" charset="-122"/>
                <a:ea typeface="DengXian" panose="02010600030101010101" pitchFamily="2" charset="-122"/>
              </a:rPr>
              <a:t> </a:t>
            </a:r>
            <a:r>
              <a:rPr lang="en-US" sz="3600" b="1" dirty="0">
                <a:solidFill>
                  <a:srgbClr val="1DB954"/>
                </a:solidFill>
                <a:latin typeface="DengXian" panose="02010600030101010101" pitchFamily="2" charset="-122"/>
                <a:ea typeface="DengXian" panose="02010600030101010101" pitchFamily="2" charset="-122"/>
              </a:rPr>
              <a:t>Objectives</a:t>
            </a:r>
            <a:endParaRPr lang="en-CA" sz="3600" b="1" dirty="0">
              <a:solidFill>
                <a:srgbClr val="1DB954"/>
              </a:solidFill>
              <a:latin typeface="DengXian" panose="02010600030101010101" pitchFamily="2" charset="-122"/>
              <a:ea typeface="DengXian" panose="02010600030101010101" pitchFamily="2" charset="-122"/>
            </a:endParaRPr>
          </a:p>
        </p:txBody>
      </p:sp>
      <p:pic>
        <p:nvPicPr>
          <p:cNvPr id="27" name="Picture 26" descr="A green circle with black headphones&#10;&#10;Description automatically generated">
            <a:extLst>
              <a:ext uri="{FF2B5EF4-FFF2-40B4-BE49-F238E27FC236}">
                <a16:creationId xmlns:a16="http://schemas.microsoft.com/office/drawing/2014/main" id="{0EEABEA7-56F9-7252-2C98-71586AFEEE2F}"/>
              </a:ext>
            </a:extLst>
          </p:cNvPr>
          <p:cNvPicPr>
            <a:picLocks noChangeAspect="1"/>
          </p:cNvPicPr>
          <p:nvPr/>
        </p:nvPicPr>
        <p:blipFill>
          <a:blip r:embed="rId3">
            <a:extLst>
              <a:ext uri="{28A0092B-C50C-407E-A947-70E740481C1C}">
                <a14:useLocalDpi xmlns:a14="http://schemas.microsoft.com/office/drawing/2010/main" val="0"/>
              </a:ext>
            </a:extLst>
          </a:blip>
          <a:srcRect l="21954" r="21796"/>
          <a:stretch/>
        </p:blipFill>
        <p:spPr>
          <a:xfrm>
            <a:off x="403056" y="1159495"/>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30" name="Group 29">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1" name="Freeform: Shape 3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3" name="Freeform: Shape 3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6" name="Rectangle 1">
            <a:extLst>
              <a:ext uri="{FF2B5EF4-FFF2-40B4-BE49-F238E27FC236}">
                <a16:creationId xmlns:a16="http://schemas.microsoft.com/office/drawing/2014/main" id="{EE13B2D4-AF62-C61D-A939-CB777753AE32}"/>
              </a:ext>
            </a:extLst>
          </p:cNvPr>
          <p:cNvSpPr>
            <a:spLocks noGrp="1" noChangeArrowheads="1"/>
          </p:cNvSpPr>
          <p:nvPr>
            <p:ph idx="1"/>
          </p:nvPr>
        </p:nvSpPr>
        <p:spPr bwMode="auto">
          <a:xfrm>
            <a:off x="5561058" y="973393"/>
            <a:ext cx="6227886" cy="573191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72000" rIns="91440" bIns="45720" numCol="1" anchorCtr="0" compatLnSpc="1">
            <a:prstTxWarp prst="textNoShape">
              <a:avLst/>
            </a:prstTxWarp>
            <a:noAutofit/>
          </a:bodyPr>
          <a:lstStyle/>
          <a:p>
            <a:pPr marL="0" indent="0">
              <a:lnSpc>
                <a:spcPct val="100000"/>
              </a:lnSpc>
              <a:spcBef>
                <a:spcPts val="0"/>
              </a:spcBef>
              <a:buNone/>
            </a:pPr>
            <a:endParaRPr lang="en-US" altLang="en-US" sz="2000" b="1" dirty="0">
              <a:solidFill>
                <a:schemeClr val="bg1"/>
              </a:solidFill>
              <a:latin typeface="Aptos Light" panose="020B0004020202020204" pitchFamily="34" charset="0"/>
              <a:ea typeface="DengXian" panose="02010600030101010101" pitchFamily="2" charset="-122"/>
            </a:endParaRPr>
          </a:p>
          <a:p>
            <a:pPr marL="0" marR="0" lvl="0" indent="0" defTabSz="914400" rtl="0" eaLnBrk="0" fontAlgn="base" latinLnBrk="0" hangingPunct="0">
              <a:lnSpc>
                <a:spcPct val="100000"/>
              </a:lnSpc>
              <a:spcBef>
                <a:spcPts val="0"/>
              </a:spcBef>
              <a:buClrTx/>
              <a:buSzTx/>
              <a:buNone/>
              <a:tabLst/>
            </a:pPr>
            <a:r>
              <a:rPr lang="en-US" altLang="en-US" dirty="0">
                <a:solidFill>
                  <a:schemeClr val="bg1"/>
                </a:solidFill>
                <a:latin typeface="Aptos ExtraBold" panose="020B0004020202020204" pitchFamily="34" charset="0"/>
                <a:ea typeface="DengXian" panose="02010600030101010101" pitchFamily="2" charset="-122"/>
              </a:rPr>
              <a:t>Objectives:</a:t>
            </a:r>
          </a:p>
          <a:p>
            <a:pPr marL="0" marR="0" lvl="0" indent="0" defTabSz="914400" rtl="0" eaLnBrk="0" fontAlgn="base" latinLnBrk="0" hangingPunct="0">
              <a:lnSpc>
                <a:spcPct val="100000"/>
              </a:lnSpc>
              <a:spcBef>
                <a:spcPts val="0"/>
              </a:spcBef>
              <a:buClrTx/>
              <a:buSzTx/>
              <a:buNone/>
              <a:tabLst/>
            </a:pPr>
            <a:endParaRPr kumimoji="0" lang="en-US" altLang="en-US" i="0" u="none" strike="noStrike" cap="none" normalizeH="0" baseline="0" dirty="0">
              <a:ln>
                <a:noFill/>
              </a:ln>
              <a:solidFill>
                <a:schemeClr val="bg1"/>
              </a:solidFill>
              <a:effectLst/>
              <a:latin typeface="Aptos ExtraBold" panose="020B0004020202020204" pitchFamily="34" charset="0"/>
              <a:ea typeface="DengXian" panose="02010600030101010101" pitchFamily="2" charset="-122"/>
            </a:endParaRPr>
          </a:p>
          <a:p>
            <a:pPr eaLnBrk="0" fontAlgn="base" hangingPunct="0">
              <a:lnSpc>
                <a:spcPct val="100000"/>
              </a:lnSpc>
              <a:spcBef>
                <a:spcPts val="0"/>
              </a:spcBef>
              <a:buClrTx/>
            </a:pPr>
            <a:r>
              <a:rPr kumimoji="0" lang="en-US" altLang="en-US" b="0" i="0" u="none" strike="noStrike" cap="none" normalizeH="0" baseline="0" dirty="0">
                <a:ln>
                  <a:noFill/>
                </a:ln>
                <a:solidFill>
                  <a:schemeClr val="bg1"/>
                </a:solidFill>
                <a:effectLst/>
                <a:latin typeface="Aptos Light" panose="020B0004020202020204" pitchFamily="34" charset="0"/>
                <a:ea typeface="DengXian" panose="02010600030101010101" pitchFamily="2" charset="-122"/>
              </a:rPr>
              <a:t>Segment users based on their characteristics</a:t>
            </a:r>
          </a:p>
          <a:p>
            <a:pPr eaLnBrk="0" fontAlgn="base" hangingPunct="0">
              <a:lnSpc>
                <a:spcPct val="100000"/>
              </a:lnSpc>
              <a:spcBef>
                <a:spcPts val="0"/>
              </a:spcBef>
              <a:buClrTx/>
            </a:pPr>
            <a:endParaRPr kumimoji="0" lang="en-US" altLang="en-US" b="0" i="0" u="none" strike="noStrike" cap="none" normalizeH="0" baseline="0" dirty="0">
              <a:ln>
                <a:noFill/>
              </a:ln>
              <a:solidFill>
                <a:schemeClr val="bg1"/>
              </a:solidFill>
              <a:effectLst/>
              <a:latin typeface="Aptos Light" panose="020B0004020202020204" pitchFamily="34" charset="0"/>
              <a:ea typeface="DengXian" panose="02010600030101010101" pitchFamily="2" charset="-122"/>
            </a:endParaRPr>
          </a:p>
          <a:p>
            <a:pPr eaLnBrk="0" fontAlgn="base" hangingPunct="0">
              <a:lnSpc>
                <a:spcPct val="100000"/>
              </a:lnSpc>
              <a:spcBef>
                <a:spcPts val="0"/>
              </a:spcBef>
              <a:buClrTx/>
            </a:pPr>
            <a:r>
              <a:rPr kumimoji="0" lang="en-US" altLang="en-US" b="0" i="0" u="none" strike="noStrike" cap="none" normalizeH="0" baseline="0" dirty="0">
                <a:ln>
                  <a:noFill/>
                </a:ln>
                <a:solidFill>
                  <a:schemeClr val="bg1"/>
                </a:solidFill>
                <a:effectLst/>
                <a:latin typeface="Aptos Light" panose="020B0004020202020204" pitchFamily="34" charset="0"/>
                <a:ea typeface="DengXian" panose="02010600030101010101" pitchFamily="2" charset="-122"/>
              </a:rPr>
              <a:t>Understand user behavior patterns within identified segments</a:t>
            </a:r>
          </a:p>
          <a:p>
            <a:pPr eaLnBrk="0" fontAlgn="base" hangingPunct="0">
              <a:lnSpc>
                <a:spcPct val="100000"/>
              </a:lnSpc>
              <a:spcBef>
                <a:spcPts val="0"/>
              </a:spcBef>
              <a:buClrTx/>
            </a:pPr>
            <a:endParaRPr kumimoji="0" lang="en-US" altLang="en-US" b="0" i="0" u="none" strike="noStrike" cap="none" normalizeH="0" baseline="0" dirty="0">
              <a:ln>
                <a:noFill/>
              </a:ln>
              <a:solidFill>
                <a:schemeClr val="bg1"/>
              </a:solidFill>
              <a:effectLst/>
              <a:latin typeface="Aptos Light" panose="020B0004020202020204" pitchFamily="34" charset="0"/>
              <a:ea typeface="DengXian" panose="02010600030101010101" pitchFamily="2" charset="-122"/>
            </a:endParaRPr>
          </a:p>
          <a:p>
            <a:pPr eaLnBrk="0" fontAlgn="base" hangingPunct="0">
              <a:lnSpc>
                <a:spcPct val="100000"/>
              </a:lnSpc>
              <a:spcBef>
                <a:spcPts val="0"/>
              </a:spcBef>
              <a:buClrTx/>
            </a:pPr>
            <a:r>
              <a:rPr lang="en-US" altLang="en-US" dirty="0">
                <a:solidFill>
                  <a:schemeClr val="bg1"/>
                </a:solidFill>
                <a:latin typeface="Aptos Light" panose="020B0004020202020204" pitchFamily="34" charset="0"/>
                <a:ea typeface="DengXian" panose="02010600030101010101" pitchFamily="2" charset="-122"/>
              </a:rPr>
              <a:t>Provide useful insights and recommendations for the company to create targeted marketing campaigns for different user segments</a:t>
            </a:r>
            <a:endParaRPr kumimoji="0" lang="en-US" altLang="en-US" b="0" i="0" u="none" strike="noStrike" cap="none" normalizeH="0" baseline="0" dirty="0">
              <a:ln>
                <a:noFill/>
              </a:ln>
              <a:solidFill>
                <a:schemeClr val="bg1"/>
              </a:solidFill>
              <a:effectLst/>
              <a:latin typeface="Aptos Light" panose="020B0004020202020204" pitchFamily="34" charset="0"/>
              <a:ea typeface="DengXian" panose="02010600030101010101" pitchFamily="2" charset="-122"/>
            </a:endParaRPr>
          </a:p>
        </p:txBody>
      </p:sp>
      <p:grpSp>
        <p:nvGrpSpPr>
          <p:cNvPr id="3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9" name="Freeform: Shape 3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31868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 name="Rectangle 20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DC1BB0-BC76-C48B-2953-797DAD5C429A}"/>
              </a:ext>
            </a:extLst>
          </p:cNvPr>
          <p:cNvSpPr>
            <a:spLocks noGrp="1"/>
          </p:cNvSpPr>
          <p:nvPr>
            <p:ph type="title"/>
          </p:nvPr>
        </p:nvSpPr>
        <p:spPr>
          <a:xfrm>
            <a:off x="7008425" y="234000"/>
            <a:ext cx="4974771" cy="612000"/>
          </a:xfrm>
        </p:spPr>
        <p:txBody>
          <a:bodyPr anchor="b">
            <a:normAutofit/>
          </a:bodyPr>
          <a:lstStyle/>
          <a:p>
            <a:r>
              <a:rPr lang="en-US" sz="3600" b="1" dirty="0">
                <a:solidFill>
                  <a:srgbClr val="1DB954"/>
                </a:solidFill>
                <a:latin typeface="DengXian" panose="02010600030101010101" pitchFamily="2" charset="-122"/>
                <a:ea typeface="DengXian" panose="02010600030101010101" pitchFamily="2" charset="-122"/>
              </a:rPr>
              <a:t>Behavioral Analysis</a:t>
            </a:r>
            <a:endParaRPr lang="en-CA" sz="3600" b="1" dirty="0">
              <a:solidFill>
                <a:srgbClr val="1DB954"/>
              </a:solidFill>
              <a:latin typeface="DengXian" panose="02010600030101010101" pitchFamily="2" charset="-122"/>
              <a:ea typeface="DengXian" panose="02010600030101010101" pitchFamily="2" charset="-122"/>
            </a:endParaRPr>
          </a:p>
        </p:txBody>
      </p:sp>
      <p:sp>
        <p:nvSpPr>
          <p:cNvPr id="3" name="Content Placeholder 2">
            <a:extLst>
              <a:ext uri="{FF2B5EF4-FFF2-40B4-BE49-F238E27FC236}">
                <a16:creationId xmlns:a16="http://schemas.microsoft.com/office/drawing/2014/main" id="{67056E38-3D9E-C6BA-BAEE-7FC50D71B95C}"/>
              </a:ext>
            </a:extLst>
          </p:cNvPr>
          <p:cNvSpPr>
            <a:spLocks noGrp="1"/>
          </p:cNvSpPr>
          <p:nvPr>
            <p:ph idx="1"/>
          </p:nvPr>
        </p:nvSpPr>
        <p:spPr>
          <a:xfrm>
            <a:off x="7019674" y="1378446"/>
            <a:ext cx="4974771" cy="4888628"/>
          </a:xfrm>
        </p:spPr>
        <p:txBody>
          <a:bodyPr anchor="t">
            <a:noAutofit/>
          </a:bodyPr>
          <a:lstStyle/>
          <a:p>
            <a:pPr>
              <a:lnSpc>
                <a:spcPct val="100000"/>
              </a:lnSpc>
            </a:pPr>
            <a:r>
              <a:rPr lang="en-US" sz="2400" dirty="0">
                <a:solidFill>
                  <a:schemeClr val="bg1"/>
                </a:solidFill>
                <a:latin typeface="Aptos Light" panose="020B0004020202020204" pitchFamily="34" charset="0"/>
              </a:rPr>
              <a:t>In Loyal Free Cluster age group 20-35 is least represented</a:t>
            </a:r>
          </a:p>
          <a:p>
            <a:pPr>
              <a:lnSpc>
                <a:spcPct val="100000"/>
              </a:lnSpc>
            </a:pPr>
            <a:r>
              <a:rPr lang="en-US" sz="2400" dirty="0">
                <a:solidFill>
                  <a:schemeClr val="bg1"/>
                </a:solidFill>
                <a:latin typeface="Aptos Light" panose="020B0004020202020204" pitchFamily="34" charset="0"/>
              </a:rPr>
              <a:t> In Premium Loyal Cluster this group is on the second spot</a:t>
            </a:r>
          </a:p>
          <a:p>
            <a:pPr>
              <a:lnSpc>
                <a:spcPct val="100000"/>
              </a:lnSpc>
            </a:pPr>
            <a:endParaRPr lang="en-US" sz="2400" dirty="0">
              <a:solidFill>
                <a:schemeClr val="bg1"/>
              </a:solidFill>
              <a:latin typeface="Aptos Light" panose="020B0004020202020204" pitchFamily="34" charset="0"/>
            </a:endParaRPr>
          </a:p>
          <a:p>
            <a:pPr>
              <a:lnSpc>
                <a:spcPct val="100000"/>
              </a:lnSpc>
            </a:pPr>
            <a:r>
              <a:rPr lang="en-US" sz="2400" dirty="0">
                <a:solidFill>
                  <a:schemeClr val="bg1"/>
                </a:solidFill>
                <a:latin typeface="Aptos Light" panose="020B0004020202020204" pitchFamily="34" charset="0"/>
              </a:rPr>
              <a:t>That might prove our suggestion that people of this age group are switching from free plan to the premium. But more detailed analysis on that is needed.</a:t>
            </a:r>
            <a:endParaRPr lang="en-CA" sz="2400" dirty="0">
              <a:solidFill>
                <a:schemeClr val="bg1"/>
              </a:solidFill>
              <a:latin typeface="Aptos Light" panose="020B0004020202020204" pitchFamily="34" charset="0"/>
            </a:endParaRPr>
          </a:p>
        </p:txBody>
      </p:sp>
      <p:grpSp>
        <p:nvGrpSpPr>
          <p:cNvPr id="202" name="Group 201">
            <a:extLst>
              <a:ext uri="{FF2B5EF4-FFF2-40B4-BE49-F238E27FC236}">
                <a16:creationId xmlns:a16="http://schemas.microsoft.com/office/drawing/2014/main" id="{732A444C-81CA-4D10-998B-529CE31D35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008" y="348973"/>
            <a:ext cx="4945999" cy="6036681"/>
            <a:chOff x="1674895" y="1345036"/>
            <a:chExt cx="5428610" cy="4210939"/>
          </a:xfrm>
        </p:grpSpPr>
        <p:sp>
          <p:nvSpPr>
            <p:cNvPr id="15" name="Rectangle 14">
              <a:extLst>
                <a:ext uri="{FF2B5EF4-FFF2-40B4-BE49-F238E27FC236}">
                  <a16:creationId xmlns:a16="http://schemas.microsoft.com/office/drawing/2014/main" id="{A66CC0ED-7D4E-4CE4-A15A-A6FF507AE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042E25-B074-48D7-9694-5C9527108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24F61E28-F51E-44F9-B827-A32BAAABD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232747"/>
            <a:ext cx="4945999" cy="603668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 name="Graphic 4">
            <a:extLst>
              <a:ext uri="{FF2B5EF4-FFF2-40B4-BE49-F238E27FC236}">
                <a16:creationId xmlns:a16="http://schemas.microsoft.com/office/drawing/2014/main" id="{57CD476F-4071-4E06-BD94-582AC00926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73349" y="210930"/>
            <a:ext cx="849365" cy="849366"/>
            <a:chOff x="5829300" y="3162300"/>
            <a:chExt cx="532256" cy="532257"/>
          </a:xfrm>
          <a:solidFill>
            <a:schemeClr val="bg1"/>
          </a:solidFill>
        </p:grpSpPr>
        <p:sp>
          <p:nvSpPr>
            <p:cNvPr id="21" name="Freeform: Shape 20">
              <a:extLst>
                <a:ext uri="{FF2B5EF4-FFF2-40B4-BE49-F238E27FC236}">
                  <a16:creationId xmlns:a16="http://schemas.microsoft.com/office/drawing/2014/main" id="{7B6A3560-202E-47CB-A0A4-7BAA40CED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DCE699C-0879-4B2A-BD24-CE9CB03F0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9C6C48-4048-472B-9200-BA3467DD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DBE535A2-9A69-4D86-98B9-4606364B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D38EB57-352E-48E7-9482-1AEA738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18EEB6E-44FD-4775-9179-950DB8C3D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93B6FB8-B03E-4FC7-AC61-9B1613A3C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6E9617C-8511-4D9B-94C1-C84BFB7ED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076EA5A-A5A8-42A9-A0F7-ECECD999F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5856DB2-44EF-413E-B792-EFF0409DE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3E2C35C7-1280-4F14-9553-11374063E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A0376E68-4370-4BE5-917D-39794960D8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90D187E9-AB0A-480D-B60A-74F7F26FFA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pic>
        <p:nvPicPr>
          <p:cNvPr id="9" name="Picture 8">
            <a:extLst>
              <a:ext uri="{FF2B5EF4-FFF2-40B4-BE49-F238E27FC236}">
                <a16:creationId xmlns:a16="http://schemas.microsoft.com/office/drawing/2014/main" id="{40CE4716-EC91-FEED-BABD-D6E65E6E020E}"/>
              </a:ext>
            </a:extLst>
          </p:cNvPr>
          <p:cNvPicPr>
            <a:picLocks noChangeAspect="1"/>
          </p:cNvPicPr>
          <p:nvPr/>
        </p:nvPicPr>
        <p:blipFill>
          <a:blip r:embed="rId3"/>
          <a:stretch>
            <a:fillRect/>
          </a:stretch>
        </p:blipFill>
        <p:spPr>
          <a:xfrm>
            <a:off x="1407914" y="1012416"/>
            <a:ext cx="3520800" cy="1879728"/>
          </a:xfrm>
          <a:prstGeom prst="rect">
            <a:avLst/>
          </a:prstGeom>
        </p:spPr>
      </p:pic>
      <p:pic>
        <p:nvPicPr>
          <p:cNvPr id="13" name="Picture 12">
            <a:extLst>
              <a:ext uri="{FF2B5EF4-FFF2-40B4-BE49-F238E27FC236}">
                <a16:creationId xmlns:a16="http://schemas.microsoft.com/office/drawing/2014/main" id="{906DF0EB-6E73-64EF-F1D4-F8D8C3E4DADF}"/>
              </a:ext>
            </a:extLst>
          </p:cNvPr>
          <p:cNvPicPr>
            <a:picLocks noChangeAspect="1"/>
          </p:cNvPicPr>
          <p:nvPr/>
        </p:nvPicPr>
        <p:blipFill>
          <a:blip r:embed="rId4"/>
          <a:stretch>
            <a:fillRect/>
          </a:stretch>
        </p:blipFill>
        <p:spPr>
          <a:xfrm>
            <a:off x="1407914" y="3526626"/>
            <a:ext cx="3520800" cy="1867277"/>
          </a:xfrm>
          <a:prstGeom prst="rect">
            <a:avLst/>
          </a:prstGeom>
        </p:spPr>
      </p:pic>
    </p:spTree>
    <p:extLst>
      <p:ext uri="{BB962C8B-B14F-4D97-AF65-F5344CB8AC3E}">
        <p14:creationId xmlns:p14="http://schemas.microsoft.com/office/powerpoint/2010/main" val="3914772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D0CB23-250B-530E-813B-511E0708333C}"/>
              </a:ext>
            </a:extLst>
          </p:cNvPr>
          <p:cNvSpPr>
            <a:spLocks noGrp="1"/>
          </p:cNvSpPr>
          <p:nvPr>
            <p:ph type="title"/>
          </p:nvPr>
        </p:nvSpPr>
        <p:spPr>
          <a:xfrm>
            <a:off x="6096000" y="234000"/>
            <a:ext cx="5217172" cy="612000"/>
          </a:xfrm>
        </p:spPr>
        <p:txBody>
          <a:bodyPr anchor="b">
            <a:normAutofit/>
          </a:bodyPr>
          <a:lstStyle/>
          <a:p>
            <a:r>
              <a:rPr lang="en-US" sz="3600" b="1" dirty="0">
                <a:solidFill>
                  <a:srgbClr val="1DB954"/>
                </a:solidFill>
                <a:latin typeface="DengXian" panose="02010600030101010101" pitchFamily="2" charset="-122"/>
                <a:ea typeface="DengXian" panose="02010600030101010101" pitchFamily="2" charset="-122"/>
              </a:rPr>
              <a:t>Behavioral Analysis</a:t>
            </a:r>
            <a:endParaRPr lang="en-CA" sz="3600" b="1" dirty="0">
              <a:solidFill>
                <a:srgbClr val="1DB954"/>
              </a:solidFill>
              <a:latin typeface="DengXian" panose="02010600030101010101" pitchFamily="2" charset="-122"/>
              <a:ea typeface="DengXian" panose="02010600030101010101" pitchFamily="2" charset="-122"/>
            </a:endParaRPr>
          </a:p>
        </p:txBody>
      </p:sp>
      <p:grpSp>
        <p:nvGrpSpPr>
          <p:cNvPr id="38" name="Graphic 38">
            <a:extLst>
              <a:ext uri="{FF2B5EF4-FFF2-40B4-BE49-F238E27FC236}">
                <a16:creationId xmlns:a16="http://schemas.microsoft.com/office/drawing/2014/main" id="{9742E72B-7FDB-4BC3-84CE-9A8675647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975545"/>
            <a:ext cx="1910252" cy="709660"/>
            <a:chOff x="2267504" y="2540250"/>
            <a:chExt cx="1990951" cy="739640"/>
          </a:xfrm>
          <a:solidFill>
            <a:schemeClr val="bg1"/>
          </a:solidFill>
        </p:grpSpPr>
        <p:sp>
          <p:nvSpPr>
            <p:cNvPr id="39" name="Freeform: Shape 38">
              <a:extLst>
                <a:ext uri="{FF2B5EF4-FFF2-40B4-BE49-F238E27FC236}">
                  <a16:creationId xmlns:a16="http://schemas.microsoft.com/office/drawing/2014/main" id="{9E41CB4E-1ACC-413B-9806-FF276C0F0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9B54E44-06C0-461C-A803-0F535321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42" name="Oval 41">
            <a:extLst>
              <a:ext uri="{FF2B5EF4-FFF2-40B4-BE49-F238E27FC236}">
                <a16:creationId xmlns:a16="http://schemas.microsoft.com/office/drawing/2014/main" id="{09645E15-CD1B-4EAA-B2F2-D41E53C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0C571069-A359-469A-98CD-9458DBAA0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a:extLst>
              <a:ext uri="{FF2B5EF4-FFF2-40B4-BE49-F238E27FC236}">
                <a16:creationId xmlns:a16="http://schemas.microsoft.com/office/drawing/2014/main" id="{BB9D9FCD-9CD8-14E1-29C8-F1F4C7A26D58}"/>
              </a:ext>
            </a:extLst>
          </p:cNvPr>
          <p:cNvPicPr>
            <a:picLocks noChangeAspect="1"/>
          </p:cNvPicPr>
          <p:nvPr/>
        </p:nvPicPr>
        <p:blipFill>
          <a:blip r:embed="rId3"/>
          <a:stretch>
            <a:fillRect/>
          </a:stretch>
        </p:blipFill>
        <p:spPr>
          <a:xfrm>
            <a:off x="301473" y="1779702"/>
            <a:ext cx="5552856" cy="2943013"/>
          </a:xfrm>
          <a:prstGeom prst="rect">
            <a:avLst/>
          </a:prstGeom>
        </p:spPr>
      </p:pic>
      <p:grpSp>
        <p:nvGrpSpPr>
          <p:cNvPr id="46" name="Graphic 4">
            <a:extLst>
              <a:ext uri="{FF2B5EF4-FFF2-40B4-BE49-F238E27FC236}">
                <a16:creationId xmlns:a16="http://schemas.microsoft.com/office/drawing/2014/main" id="{A61BDD87-32CE-4DE2-AAE1-62C2F47938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903343"/>
            <a:ext cx="975169" cy="975171"/>
            <a:chOff x="5829300" y="3162300"/>
            <a:chExt cx="532256" cy="532257"/>
          </a:xfrm>
          <a:solidFill>
            <a:schemeClr val="bg1"/>
          </a:solidFill>
        </p:grpSpPr>
        <p:sp>
          <p:nvSpPr>
            <p:cNvPr id="47" name="Freeform: Shape 46">
              <a:extLst>
                <a:ext uri="{FF2B5EF4-FFF2-40B4-BE49-F238E27FC236}">
                  <a16:creationId xmlns:a16="http://schemas.microsoft.com/office/drawing/2014/main" id="{EF0F3645-6645-44FD-A4C7-06D41C09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5458736-D4A2-40D4-9420-C40AEB2AB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68FA6A4-209B-443A-9CF2-FFDC90EC3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EB0A6C9-E0F4-403E-8FB7-5FF4F1F64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DA5950E-75DA-4E34-99EB-898254870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F609E6F-709D-42D6-8E54-91E37E2B1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C4707FB-9E68-4EBA-A4E0-4516F1506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799771A-5CA8-4CCE-B4F5-FE8C20379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61D636C-9A38-466B-BD92-39795F493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99F3BD6-49A2-4D64-A3C0-8EFCEF9D9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ABC753B-C028-4FCD-9D53-2BDBB2644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A8F316F-3B46-4F37-AB8C-E69368303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636F8A8-BD35-4E0B-901B-1589A0534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B79312B3-9AEE-6BC2-E48D-D9D674E88A81}"/>
              </a:ext>
            </a:extLst>
          </p:cNvPr>
          <p:cNvSpPr>
            <a:spLocks noGrp="1"/>
          </p:cNvSpPr>
          <p:nvPr>
            <p:ph idx="1"/>
          </p:nvPr>
        </p:nvSpPr>
        <p:spPr>
          <a:xfrm>
            <a:off x="6164120" y="1547891"/>
            <a:ext cx="5217173" cy="4351338"/>
          </a:xfrm>
        </p:spPr>
        <p:txBody>
          <a:bodyPr>
            <a:normAutofit/>
          </a:bodyPr>
          <a:lstStyle/>
          <a:p>
            <a:r>
              <a:rPr lang="en-US" sz="2400" dirty="0">
                <a:solidFill>
                  <a:schemeClr val="bg1"/>
                </a:solidFill>
                <a:latin typeface="Aptos Light" panose="020B0004020202020204" pitchFamily="34" charset="0"/>
              </a:rPr>
              <a:t>Two biggest age groups in Free Loyal cluster are 12-20 and 35-60.</a:t>
            </a:r>
          </a:p>
          <a:p>
            <a:pPr marL="0" indent="0">
              <a:buNone/>
            </a:pPr>
            <a:endParaRPr lang="en-US" sz="2400" dirty="0">
              <a:solidFill>
                <a:schemeClr val="bg1"/>
              </a:solidFill>
              <a:latin typeface="Aptos Light" panose="020B0004020202020204" pitchFamily="34" charset="0"/>
            </a:endParaRPr>
          </a:p>
          <a:p>
            <a:r>
              <a:rPr lang="en-US" sz="2400" dirty="0">
                <a:solidFill>
                  <a:schemeClr val="bg1"/>
                </a:solidFill>
                <a:latin typeface="Aptos Light" panose="020B0004020202020204" pitchFamily="34" charset="0"/>
              </a:rPr>
              <a:t>For the group 35-60 the most preferred plan is family plan</a:t>
            </a:r>
          </a:p>
          <a:p>
            <a:pPr marL="0" indent="0">
              <a:buNone/>
            </a:pPr>
            <a:endParaRPr lang="en-US" sz="2400" dirty="0">
              <a:solidFill>
                <a:schemeClr val="bg1"/>
              </a:solidFill>
              <a:latin typeface="Aptos Light" panose="020B0004020202020204" pitchFamily="34" charset="0"/>
            </a:endParaRPr>
          </a:p>
          <a:p>
            <a:r>
              <a:rPr lang="en-US" sz="2400" dirty="0">
                <a:solidFill>
                  <a:schemeClr val="bg1"/>
                </a:solidFill>
                <a:latin typeface="Aptos Light" panose="020B0004020202020204" pitchFamily="34" charset="0"/>
              </a:rPr>
              <a:t>Same reason might be applicable for the group 12-20</a:t>
            </a:r>
            <a:endParaRPr lang="en-CA" sz="2400" dirty="0">
              <a:solidFill>
                <a:schemeClr val="bg1"/>
              </a:solidFill>
            </a:endParaRPr>
          </a:p>
        </p:txBody>
      </p:sp>
    </p:spTree>
    <p:extLst>
      <p:ext uri="{BB962C8B-B14F-4D97-AF65-F5344CB8AC3E}">
        <p14:creationId xmlns:p14="http://schemas.microsoft.com/office/powerpoint/2010/main" val="3938733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uple of black and white headphones&#10;&#10;Description automatically generated">
            <a:extLst>
              <a:ext uri="{FF2B5EF4-FFF2-40B4-BE49-F238E27FC236}">
                <a16:creationId xmlns:a16="http://schemas.microsoft.com/office/drawing/2014/main" id="{03FA745E-8A44-312E-4B5C-A4B3F05FA824}"/>
              </a:ext>
            </a:extLst>
          </p:cNvPr>
          <p:cNvPicPr>
            <a:picLocks noChangeAspect="1"/>
          </p:cNvPicPr>
          <p:nvPr/>
        </p:nvPicPr>
        <p:blipFill>
          <a:blip r:embed="rId3">
            <a:extLst>
              <a:ext uri="{28A0092B-C50C-407E-A947-70E740481C1C}">
                <a14:useLocalDpi xmlns:a14="http://schemas.microsoft.com/office/drawing/2010/main" val="0"/>
              </a:ext>
            </a:extLst>
          </a:blip>
          <a:srcRect l="7701" r="7701"/>
          <a:stretch/>
        </p:blipFill>
        <p:spPr>
          <a:xfrm>
            <a:off x="2522356" y="10"/>
            <a:ext cx="9669642" cy="6857990"/>
          </a:xfrm>
          <a:prstGeom prst="rect">
            <a:avLst/>
          </a:prstGeom>
        </p:spPr>
      </p:pic>
      <p:sp>
        <p:nvSpPr>
          <p:cNvPr id="92" name="Rectangle 9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9B4B56-5880-A4A1-F8AE-1F13452D4F64}"/>
              </a:ext>
            </a:extLst>
          </p:cNvPr>
          <p:cNvSpPr>
            <a:spLocks noGrp="1"/>
          </p:cNvSpPr>
          <p:nvPr>
            <p:ph type="title"/>
          </p:nvPr>
        </p:nvSpPr>
        <p:spPr>
          <a:xfrm>
            <a:off x="418175" y="234000"/>
            <a:ext cx="4260574" cy="612000"/>
          </a:xfrm>
        </p:spPr>
        <p:txBody>
          <a:bodyPr vert="horz" lIns="91440" tIns="45720" rIns="91440" bIns="45720" rtlCol="0">
            <a:normAutofit/>
          </a:bodyPr>
          <a:lstStyle/>
          <a:p>
            <a:r>
              <a:rPr lang="en-US" sz="3600" b="1" dirty="0">
                <a:solidFill>
                  <a:srgbClr val="1DB954"/>
                </a:solidFill>
                <a:latin typeface="DengXian" panose="02010600030101010101" pitchFamily="2" charset="-122"/>
                <a:ea typeface="DengXian" panose="02010600030101010101" pitchFamily="2" charset="-122"/>
              </a:rPr>
              <a:t>Recommendations</a:t>
            </a:r>
          </a:p>
        </p:txBody>
      </p:sp>
      <p:sp>
        <p:nvSpPr>
          <p:cNvPr id="3" name="Rectangle 2">
            <a:extLst>
              <a:ext uri="{FF2B5EF4-FFF2-40B4-BE49-F238E27FC236}">
                <a16:creationId xmlns:a16="http://schemas.microsoft.com/office/drawing/2014/main" id="{12117256-3AC7-4B30-355C-E1606A511A16}"/>
              </a:ext>
            </a:extLst>
          </p:cNvPr>
          <p:cNvSpPr/>
          <p:nvPr/>
        </p:nvSpPr>
        <p:spPr>
          <a:xfrm>
            <a:off x="413743" y="1097651"/>
            <a:ext cx="535723" cy="923330"/>
          </a:xfrm>
          <a:prstGeom prst="rect">
            <a:avLst/>
          </a:prstGeom>
          <a:noFill/>
        </p:spPr>
        <p:txBody>
          <a:bodyPr wrap="none" lIns="91440" tIns="45720" rIns="91440" bIns="45720">
            <a:spAutoFit/>
          </a:bodyPr>
          <a:lstStyle/>
          <a:p>
            <a:pPr algn="ctr"/>
            <a:r>
              <a:rPr lang="en-US" sz="5400" b="1" dirty="0">
                <a:ln w="9525">
                  <a:solidFill>
                    <a:schemeClr val="tx1"/>
                  </a:solidFill>
                  <a:prstDash val="solid"/>
                </a:ln>
                <a:solidFill>
                  <a:srgbClr val="1DB954"/>
                </a:solidFill>
                <a:effectLst>
                  <a:outerShdw blurRad="12700" dist="38100" dir="2700000" algn="tl" rotWithShape="0">
                    <a:schemeClr val="bg1">
                      <a:lumMod val="50000"/>
                    </a:schemeClr>
                  </a:outerShdw>
                </a:effectLst>
              </a:rPr>
              <a:t>1</a:t>
            </a:r>
          </a:p>
        </p:txBody>
      </p:sp>
      <p:sp>
        <p:nvSpPr>
          <p:cNvPr id="4" name="Rectangle 3">
            <a:extLst>
              <a:ext uri="{FF2B5EF4-FFF2-40B4-BE49-F238E27FC236}">
                <a16:creationId xmlns:a16="http://schemas.microsoft.com/office/drawing/2014/main" id="{599B0765-CBB4-CE44-9C76-7BD7B6618397}"/>
              </a:ext>
            </a:extLst>
          </p:cNvPr>
          <p:cNvSpPr/>
          <p:nvPr/>
        </p:nvSpPr>
        <p:spPr>
          <a:xfrm>
            <a:off x="413743" y="2170745"/>
            <a:ext cx="535724" cy="923330"/>
          </a:xfrm>
          <a:prstGeom prst="rect">
            <a:avLst/>
          </a:prstGeom>
          <a:noFill/>
        </p:spPr>
        <p:txBody>
          <a:bodyPr wrap="none" lIns="91440" tIns="45720" rIns="91440" bIns="45720">
            <a:spAutoFit/>
          </a:bodyPr>
          <a:lstStyle/>
          <a:p>
            <a:pPr algn="ctr"/>
            <a:r>
              <a:rPr lang="en-US" sz="5400" b="1" dirty="0">
                <a:ln w="9525">
                  <a:solidFill>
                    <a:schemeClr val="tx1"/>
                  </a:solidFill>
                  <a:prstDash val="solid"/>
                </a:ln>
                <a:solidFill>
                  <a:srgbClr val="1DB954"/>
                </a:solidFill>
                <a:effectLst>
                  <a:outerShdw blurRad="12700" dist="38100" dir="2700000" algn="tl" rotWithShape="0">
                    <a:schemeClr val="bg1">
                      <a:lumMod val="50000"/>
                    </a:schemeClr>
                  </a:outerShdw>
                </a:effectLst>
              </a:rPr>
              <a:t>2</a:t>
            </a:r>
          </a:p>
        </p:txBody>
      </p:sp>
      <p:sp>
        <p:nvSpPr>
          <p:cNvPr id="6" name="Rectangle 5">
            <a:extLst>
              <a:ext uri="{FF2B5EF4-FFF2-40B4-BE49-F238E27FC236}">
                <a16:creationId xmlns:a16="http://schemas.microsoft.com/office/drawing/2014/main" id="{99AA755B-27A7-BAC1-B28D-3D3B1DE91316}"/>
              </a:ext>
            </a:extLst>
          </p:cNvPr>
          <p:cNvSpPr/>
          <p:nvPr/>
        </p:nvSpPr>
        <p:spPr>
          <a:xfrm>
            <a:off x="413744" y="3246475"/>
            <a:ext cx="535724" cy="923330"/>
          </a:xfrm>
          <a:prstGeom prst="rect">
            <a:avLst/>
          </a:prstGeom>
          <a:noFill/>
        </p:spPr>
        <p:txBody>
          <a:bodyPr wrap="none" lIns="91440" tIns="45720" rIns="91440" bIns="45720">
            <a:spAutoFit/>
          </a:bodyPr>
          <a:lstStyle/>
          <a:p>
            <a:pPr algn="ctr"/>
            <a:r>
              <a:rPr lang="en-US" sz="5400" b="1" dirty="0">
                <a:ln w="9525">
                  <a:solidFill>
                    <a:schemeClr val="tx1"/>
                  </a:solidFill>
                  <a:prstDash val="solid"/>
                </a:ln>
                <a:solidFill>
                  <a:srgbClr val="1DB954"/>
                </a:solidFill>
                <a:effectLst>
                  <a:outerShdw blurRad="12700" dist="38100" dir="2700000" algn="tl" rotWithShape="0">
                    <a:schemeClr val="bg1">
                      <a:lumMod val="50000"/>
                    </a:schemeClr>
                  </a:outerShdw>
                </a:effectLst>
              </a:rPr>
              <a:t>3</a:t>
            </a:r>
          </a:p>
        </p:txBody>
      </p:sp>
      <p:sp>
        <p:nvSpPr>
          <p:cNvPr id="7" name="Rectangle 6">
            <a:extLst>
              <a:ext uri="{FF2B5EF4-FFF2-40B4-BE49-F238E27FC236}">
                <a16:creationId xmlns:a16="http://schemas.microsoft.com/office/drawing/2014/main" id="{DB89BFCF-4B4F-1075-914B-441B0CC92A00}"/>
              </a:ext>
            </a:extLst>
          </p:cNvPr>
          <p:cNvSpPr/>
          <p:nvPr/>
        </p:nvSpPr>
        <p:spPr>
          <a:xfrm>
            <a:off x="424556" y="4322205"/>
            <a:ext cx="535724" cy="923330"/>
          </a:xfrm>
          <a:prstGeom prst="rect">
            <a:avLst/>
          </a:prstGeom>
          <a:noFill/>
        </p:spPr>
        <p:txBody>
          <a:bodyPr wrap="none" lIns="91440" tIns="45720" rIns="91440" bIns="45720">
            <a:spAutoFit/>
          </a:bodyPr>
          <a:lstStyle/>
          <a:p>
            <a:pPr algn="ctr"/>
            <a:r>
              <a:rPr lang="en-US" sz="5400" b="1" dirty="0">
                <a:ln w="9525">
                  <a:solidFill>
                    <a:schemeClr val="tx1"/>
                  </a:solidFill>
                  <a:prstDash val="solid"/>
                </a:ln>
                <a:solidFill>
                  <a:srgbClr val="1DB954"/>
                </a:solidFill>
                <a:effectLst>
                  <a:outerShdw blurRad="12700" dist="38100" dir="2700000" algn="tl" rotWithShape="0">
                    <a:schemeClr val="bg1">
                      <a:lumMod val="50000"/>
                    </a:schemeClr>
                  </a:outerShdw>
                </a:effectLst>
              </a:rPr>
              <a:t>4</a:t>
            </a:r>
          </a:p>
        </p:txBody>
      </p:sp>
      <p:sp>
        <p:nvSpPr>
          <p:cNvPr id="8" name="Rectangle 7">
            <a:extLst>
              <a:ext uri="{FF2B5EF4-FFF2-40B4-BE49-F238E27FC236}">
                <a16:creationId xmlns:a16="http://schemas.microsoft.com/office/drawing/2014/main" id="{C3829498-0AB1-8D30-53D9-99982D0583CD}"/>
              </a:ext>
            </a:extLst>
          </p:cNvPr>
          <p:cNvSpPr/>
          <p:nvPr/>
        </p:nvSpPr>
        <p:spPr>
          <a:xfrm>
            <a:off x="413745" y="5397935"/>
            <a:ext cx="535724" cy="923330"/>
          </a:xfrm>
          <a:prstGeom prst="rect">
            <a:avLst/>
          </a:prstGeom>
          <a:noFill/>
        </p:spPr>
        <p:txBody>
          <a:bodyPr wrap="none" lIns="91440" tIns="45720" rIns="91440" bIns="45720">
            <a:spAutoFit/>
          </a:bodyPr>
          <a:lstStyle/>
          <a:p>
            <a:pPr algn="ctr"/>
            <a:r>
              <a:rPr lang="en-US" sz="5400" b="1" dirty="0">
                <a:ln w="9525">
                  <a:solidFill>
                    <a:schemeClr val="tx1"/>
                  </a:solidFill>
                  <a:prstDash val="solid"/>
                </a:ln>
                <a:solidFill>
                  <a:srgbClr val="1DB954"/>
                </a:solidFill>
                <a:effectLst>
                  <a:outerShdw blurRad="12700" dist="38100" dir="2700000" algn="tl" rotWithShape="0">
                    <a:schemeClr val="bg1">
                      <a:lumMod val="50000"/>
                    </a:schemeClr>
                  </a:outerShdw>
                </a:effectLst>
              </a:rPr>
              <a:t>5</a:t>
            </a:r>
          </a:p>
        </p:txBody>
      </p:sp>
      <p:sp>
        <p:nvSpPr>
          <p:cNvPr id="9" name="TextBox 8">
            <a:extLst>
              <a:ext uri="{FF2B5EF4-FFF2-40B4-BE49-F238E27FC236}">
                <a16:creationId xmlns:a16="http://schemas.microsoft.com/office/drawing/2014/main" id="{3265E5BB-BE2A-FBE4-E3DB-9D7BA7748C67}"/>
              </a:ext>
            </a:extLst>
          </p:cNvPr>
          <p:cNvSpPr txBox="1"/>
          <p:nvPr/>
        </p:nvSpPr>
        <p:spPr>
          <a:xfrm>
            <a:off x="1218188" y="1143817"/>
            <a:ext cx="4877812" cy="830997"/>
          </a:xfrm>
          <a:prstGeom prst="rect">
            <a:avLst/>
          </a:prstGeom>
          <a:noFill/>
        </p:spPr>
        <p:txBody>
          <a:bodyPr wrap="square" rtlCol="0">
            <a:spAutoFit/>
          </a:bodyPr>
          <a:lstStyle/>
          <a:p>
            <a:r>
              <a:rPr lang="en-US" sz="2400" b="1" dirty="0">
                <a:latin typeface="Aptos ExtraBold" panose="020B0004020202020204" pitchFamily="34" charset="0"/>
              </a:rPr>
              <a:t>Improve Podcast Recommendation System</a:t>
            </a:r>
          </a:p>
        </p:txBody>
      </p:sp>
      <p:sp>
        <p:nvSpPr>
          <p:cNvPr id="10" name="TextBox 9">
            <a:extLst>
              <a:ext uri="{FF2B5EF4-FFF2-40B4-BE49-F238E27FC236}">
                <a16:creationId xmlns:a16="http://schemas.microsoft.com/office/drawing/2014/main" id="{E7F9C15D-14BE-2964-6C7C-97147624A967}"/>
              </a:ext>
            </a:extLst>
          </p:cNvPr>
          <p:cNvSpPr txBox="1"/>
          <p:nvPr/>
        </p:nvSpPr>
        <p:spPr>
          <a:xfrm>
            <a:off x="1218188" y="2216911"/>
            <a:ext cx="4677507" cy="830997"/>
          </a:xfrm>
          <a:prstGeom prst="rect">
            <a:avLst/>
          </a:prstGeom>
          <a:noFill/>
        </p:spPr>
        <p:txBody>
          <a:bodyPr wrap="square" rtlCol="0">
            <a:spAutoFit/>
          </a:bodyPr>
          <a:lstStyle/>
          <a:p>
            <a:r>
              <a:rPr lang="en-US" sz="2400" b="1" dirty="0">
                <a:latin typeface="Aptos ExtraBold" panose="020B0004020202020204" pitchFamily="34" charset="0"/>
              </a:rPr>
              <a:t>Motivate Free Users Move Towards Premium Subscription</a:t>
            </a:r>
          </a:p>
        </p:txBody>
      </p:sp>
      <p:sp>
        <p:nvSpPr>
          <p:cNvPr id="11" name="TextBox 10">
            <a:extLst>
              <a:ext uri="{FF2B5EF4-FFF2-40B4-BE49-F238E27FC236}">
                <a16:creationId xmlns:a16="http://schemas.microsoft.com/office/drawing/2014/main" id="{8C3F6ECC-266B-3612-52BC-0E78F15FF6BA}"/>
              </a:ext>
            </a:extLst>
          </p:cNvPr>
          <p:cNvSpPr txBox="1"/>
          <p:nvPr/>
        </p:nvSpPr>
        <p:spPr>
          <a:xfrm>
            <a:off x="1218188" y="3434862"/>
            <a:ext cx="4584735" cy="461665"/>
          </a:xfrm>
          <a:prstGeom prst="rect">
            <a:avLst/>
          </a:prstGeom>
          <a:noFill/>
        </p:spPr>
        <p:txBody>
          <a:bodyPr wrap="square" rtlCol="0">
            <a:spAutoFit/>
          </a:bodyPr>
          <a:lstStyle/>
          <a:p>
            <a:r>
              <a:rPr lang="en-US" sz="2400" b="1" dirty="0">
                <a:latin typeface="Aptos ExtraBold" panose="020B0004020202020204" pitchFamily="34" charset="0"/>
              </a:rPr>
              <a:t>Encourage Engagement</a:t>
            </a:r>
          </a:p>
        </p:txBody>
      </p:sp>
      <p:sp>
        <p:nvSpPr>
          <p:cNvPr id="12" name="TextBox 11">
            <a:extLst>
              <a:ext uri="{FF2B5EF4-FFF2-40B4-BE49-F238E27FC236}">
                <a16:creationId xmlns:a16="http://schemas.microsoft.com/office/drawing/2014/main" id="{738CF310-2F7E-0D4A-1134-8CA4A62C8270}"/>
              </a:ext>
            </a:extLst>
          </p:cNvPr>
          <p:cNvSpPr txBox="1"/>
          <p:nvPr/>
        </p:nvSpPr>
        <p:spPr>
          <a:xfrm>
            <a:off x="1218188" y="4368371"/>
            <a:ext cx="3670335" cy="830997"/>
          </a:xfrm>
          <a:prstGeom prst="rect">
            <a:avLst/>
          </a:prstGeom>
          <a:noFill/>
        </p:spPr>
        <p:txBody>
          <a:bodyPr wrap="square" rtlCol="0">
            <a:spAutoFit/>
          </a:bodyPr>
          <a:lstStyle/>
          <a:p>
            <a:r>
              <a:rPr lang="en-US" sz="2400" b="1" dirty="0">
                <a:latin typeface="Aptos ExtraBold" panose="020B0004020202020204" pitchFamily="34" charset="0"/>
              </a:rPr>
              <a:t>Expand Behavioral Analysis</a:t>
            </a:r>
          </a:p>
        </p:txBody>
      </p:sp>
      <p:sp>
        <p:nvSpPr>
          <p:cNvPr id="13" name="TextBox 12">
            <a:extLst>
              <a:ext uri="{FF2B5EF4-FFF2-40B4-BE49-F238E27FC236}">
                <a16:creationId xmlns:a16="http://schemas.microsoft.com/office/drawing/2014/main" id="{59914F94-BDC1-1A7F-DEE7-24540690E4C0}"/>
              </a:ext>
            </a:extLst>
          </p:cNvPr>
          <p:cNvSpPr txBox="1"/>
          <p:nvPr/>
        </p:nvSpPr>
        <p:spPr>
          <a:xfrm>
            <a:off x="1218185" y="5444101"/>
            <a:ext cx="3670335" cy="830997"/>
          </a:xfrm>
          <a:prstGeom prst="rect">
            <a:avLst/>
          </a:prstGeom>
          <a:noFill/>
        </p:spPr>
        <p:txBody>
          <a:bodyPr wrap="square" rtlCol="0">
            <a:spAutoFit/>
          </a:bodyPr>
          <a:lstStyle/>
          <a:p>
            <a:r>
              <a:rPr lang="en-US" sz="2400" b="1" dirty="0">
                <a:latin typeface="Aptos ExtraBold" panose="020B0004020202020204" pitchFamily="34" charset="0"/>
              </a:rPr>
              <a:t>Optimize Content for Low-engagement Users</a:t>
            </a:r>
          </a:p>
        </p:txBody>
      </p:sp>
    </p:spTree>
    <p:extLst>
      <p:ext uri="{BB962C8B-B14F-4D97-AF65-F5344CB8AC3E}">
        <p14:creationId xmlns:p14="http://schemas.microsoft.com/office/powerpoint/2010/main" val="47678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05265DC-CF6B-4AE8-B3F3-2A7A16374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41FB5C7-2BB2-AD52-757B-5B9AED9E080D}"/>
              </a:ext>
            </a:extLst>
          </p:cNvPr>
          <p:cNvSpPr>
            <a:spLocks noGrp="1"/>
          </p:cNvSpPr>
          <p:nvPr>
            <p:ph type="title"/>
          </p:nvPr>
        </p:nvSpPr>
        <p:spPr>
          <a:xfrm>
            <a:off x="159774" y="3716986"/>
            <a:ext cx="2868561" cy="612000"/>
          </a:xfrm>
        </p:spPr>
        <p:txBody>
          <a:bodyPr anchor="t">
            <a:noAutofit/>
          </a:bodyPr>
          <a:lstStyle/>
          <a:p>
            <a:r>
              <a:rPr lang="en-US" sz="3600" b="1" dirty="0">
                <a:solidFill>
                  <a:srgbClr val="1DB954"/>
                </a:solidFill>
                <a:latin typeface="DengXian" panose="02010600030101010101" pitchFamily="2" charset="-122"/>
                <a:ea typeface="DengXian" panose="02010600030101010101" pitchFamily="2" charset="-122"/>
              </a:rPr>
              <a:t>Conclusion</a:t>
            </a:r>
            <a:endParaRPr lang="en-CA" sz="3600" b="1" dirty="0">
              <a:solidFill>
                <a:srgbClr val="1DB954"/>
              </a:solidFill>
              <a:latin typeface="DengXian" panose="02010600030101010101" pitchFamily="2" charset="-122"/>
              <a:ea typeface="DengXian" panose="02010600030101010101" pitchFamily="2" charset="-122"/>
            </a:endParaRPr>
          </a:p>
        </p:txBody>
      </p:sp>
      <p:pic>
        <p:nvPicPr>
          <p:cNvPr id="7" name="Content Placeholder 6" descr="A headphones with a green circle and a black symbol&#10;&#10;Description automatically generated">
            <a:extLst>
              <a:ext uri="{FF2B5EF4-FFF2-40B4-BE49-F238E27FC236}">
                <a16:creationId xmlns:a16="http://schemas.microsoft.com/office/drawing/2014/main" id="{69D859AB-AD08-9595-44F5-FA93E696C83C}"/>
              </a:ext>
            </a:extLst>
          </p:cNvPr>
          <p:cNvPicPr>
            <a:picLocks noChangeAspect="1"/>
          </p:cNvPicPr>
          <p:nvPr/>
        </p:nvPicPr>
        <p:blipFill>
          <a:blip r:embed="rId2">
            <a:extLst>
              <a:ext uri="{28A0092B-C50C-407E-A947-70E740481C1C}">
                <a14:useLocalDpi xmlns:a14="http://schemas.microsoft.com/office/drawing/2010/main" val="0"/>
              </a:ext>
            </a:extLst>
          </a:blip>
          <a:srcRect t="22053" b="2667"/>
          <a:stretch/>
        </p:blipFill>
        <p:spPr>
          <a:xfrm>
            <a:off x="20" y="2"/>
            <a:ext cx="12191980" cy="3418853"/>
          </a:xfrm>
          <a:custGeom>
            <a:avLst/>
            <a:gdLst/>
            <a:ahLst/>
            <a:cxnLst/>
            <a:rect l="l" t="t" r="r" b="b"/>
            <a:pathLst>
              <a:path w="12192000" h="3418853">
                <a:moveTo>
                  <a:pt x="0" y="0"/>
                </a:moveTo>
                <a:lnTo>
                  <a:pt x="12192000" y="0"/>
                </a:lnTo>
                <a:lnTo>
                  <a:pt x="12192000" y="227978"/>
                </a:lnTo>
                <a:lnTo>
                  <a:pt x="12192000" y="2065168"/>
                </a:lnTo>
                <a:lnTo>
                  <a:pt x="12192000" y="3342653"/>
                </a:lnTo>
                <a:lnTo>
                  <a:pt x="9439275" y="3418853"/>
                </a:lnTo>
                <a:lnTo>
                  <a:pt x="5572127" y="3171203"/>
                </a:lnTo>
                <a:lnTo>
                  <a:pt x="0" y="3342653"/>
                </a:lnTo>
                <a:lnTo>
                  <a:pt x="0" y="2065168"/>
                </a:lnTo>
                <a:lnTo>
                  <a:pt x="0" y="227978"/>
                </a:lnTo>
                <a:close/>
              </a:path>
            </a:pathLst>
          </a:custGeom>
        </p:spPr>
      </p:pic>
      <p:grpSp>
        <p:nvGrpSpPr>
          <p:cNvPr id="16" name="Group 15">
            <a:extLst>
              <a:ext uri="{FF2B5EF4-FFF2-40B4-BE49-F238E27FC236}">
                <a16:creationId xmlns:a16="http://schemas.microsoft.com/office/drawing/2014/main" id="{37EA779C-87BF-454F-919D-A3DA98FD8A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17" name="Freeform: Shape 16">
              <a:extLst>
                <a:ext uri="{FF2B5EF4-FFF2-40B4-BE49-F238E27FC236}">
                  <a16:creationId xmlns:a16="http://schemas.microsoft.com/office/drawing/2014/main" id="{D8C2E702-9A3E-420B-81FC-693685CAF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6AA40418-2F7D-4A2A-84C0-1A72B0307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Content Placeholder 10">
            <a:extLst>
              <a:ext uri="{FF2B5EF4-FFF2-40B4-BE49-F238E27FC236}">
                <a16:creationId xmlns:a16="http://schemas.microsoft.com/office/drawing/2014/main" id="{3DDA0E13-1DCE-7897-067A-688A63F224F4}"/>
              </a:ext>
            </a:extLst>
          </p:cNvPr>
          <p:cNvSpPr>
            <a:spLocks noGrp="1"/>
          </p:cNvSpPr>
          <p:nvPr>
            <p:ph idx="1"/>
          </p:nvPr>
        </p:nvSpPr>
        <p:spPr>
          <a:xfrm>
            <a:off x="256459" y="4365523"/>
            <a:ext cx="10844160" cy="2311279"/>
          </a:xfrm>
        </p:spPr>
        <p:txBody>
          <a:bodyPr>
            <a:noAutofit/>
          </a:bodyPr>
          <a:lstStyle/>
          <a:p>
            <a:r>
              <a:rPr lang="en-US" sz="2000" dirty="0">
                <a:solidFill>
                  <a:schemeClr val="bg1">
                    <a:alpha val="80000"/>
                  </a:schemeClr>
                </a:solidFill>
                <a:latin typeface="Aptos Light" panose="020B0004020202020204" pitchFamily="34" charset="0"/>
              </a:rPr>
              <a:t>The objective of the project was to segment Spotify users based on their characteristics and investigate their behavioral patterns. </a:t>
            </a:r>
          </a:p>
          <a:p>
            <a:r>
              <a:rPr lang="en-US" sz="2000" dirty="0">
                <a:solidFill>
                  <a:schemeClr val="bg1">
                    <a:alpha val="80000"/>
                  </a:schemeClr>
                </a:solidFill>
                <a:latin typeface="Aptos Light" panose="020B0004020202020204" pitchFamily="34" charset="0"/>
              </a:rPr>
              <a:t>Two types of segmentation were successfully implemented. </a:t>
            </a:r>
          </a:p>
          <a:p>
            <a:r>
              <a:rPr lang="en-US" sz="2000" dirty="0">
                <a:solidFill>
                  <a:schemeClr val="bg1">
                    <a:alpha val="80000"/>
                  </a:schemeClr>
                </a:solidFill>
                <a:latin typeface="Aptos Light" panose="020B0004020202020204" pitchFamily="34" charset="0"/>
              </a:rPr>
              <a:t>Based on the segments defined, behavioral analysis was made, and some useful insights were gained. </a:t>
            </a:r>
          </a:p>
          <a:p>
            <a:r>
              <a:rPr lang="en-US" sz="2000" dirty="0">
                <a:solidFill>
                  <a:schemeClr val="bg1">
                    <a:alpha val="80000"/>
                  </a:schemeClr>
                </a:solidFill>
                <a:latin typeface="Aptos Light" panose="020B0004020202020204" pitchFamily="34" charset="0"/>
              </a:rPr>
              <a:t>For deeper analysis and better understanding of Spotify users’ behavior more demographic data is needed.</a:t>
            </a:r>
          </a:p>
        </p:txBody>
      </p:sp>
    </p:spTree>
    <p:extLst>
      <p:ext uri="{BB962C8B-B14F-4D97-AF65-F5344CB8AC3E}">
        <p14:creationId xmlns:p14="http://schemas.microsoft.com/office/powerpoint/2010/main" val="382038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pair of white earbuds&#10;&#10;Description automatically generated">
            <a:extLst>
              <a:ext uri="{FF2B5EF4-FFF2-40B4-BE49-F238E27FC236}">
                <a16:creationId xmlns:a16="http://schemas.microsoft.com/office/drawing/2014/main" id="{B8C105F2-88B8-18C0-E2E8-3A4882174D6D}"/>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6942DD3-7FBD-EC01-2BB4-DF547E578D29}"/>
              </a:ext>
            </a:extLst>
          </p:cNvPr>
          <p:cNvSpPr>
            <a:spLocks noGrp="1"/>
          </p:cNvSpPr>
          <p:nvPr>
            <p:ph type="title"/>
          </p:nvPr>
        </p:nvSpPr>
        <p:spPr>
          <a:xfrm>
            <a:off x="838200" y="234000"/>
            <a:ext cx="10515600" cy="612000"/>
          </a:xfrm>
        </p:spPr>
        <p:txBody>
          <a:bodyPr>
            <a:normAutofit/>
          </a:bodyPr>
          <a:lstStyle/>
          <a:p>
            <a:r>
              <a:rPr lang="en-US" sz="3600" b="1" dirty="0">
                <a:solidFill>
                  <a:srgbClr val="1DB954"/>
                </a:solidFill>
                <a:latin typeface="DengXian" panose="02010600030101010101" pitchFamily="2" charset="-122"/>
                <a:ea typeface="DengXian" panose="02010600030101010101" pitchFamily="2" charset="-122"/>
              </a:rPr>
              <a:t>References</a:t>
            </a:r>
            <a:endParaRPr lang="en-CA" sz="3600" b="1" dirty="0">
              <a:solidFill>
                <a:srgbClr val="1DB954"/>
              </a:solidFill>
              <a:latin typeface="DengXian" panose="02010600030101010101" pitchFamily="2" charset="-122"/>
              <a:ea typeface="DengXian" panose="02010600030101010101" pitchFamily="2" charset="-122"/>
            </a:endParaRPr>
          </a:p>
        </p:txBody>
      </p:sp>
      <p:sp>
        <p:nvSpPr>
          <p:cNvPr id="3" name="Content Placeholder 2">
            <a:extLst>
              <a:ext uri="{FF2B5EF4-FFF2-40B4-BE49-F238E27FC236}">
                <a16:creationId xmlns:a16="http://schemas.microsoft.com/office/drawing/2014/main" id="{05893680-F2DD-9DB0-41B2-87FB4DD60970}"/>
              </a:ext>
            </a:extLst>
          </p:cNvPr>
          <p:cNvSpPr>
            <a:spLocks noGrp="1"/>
          </p:cNvSpPr>
          <p:nvPr>
            <p:ph idx="1"/>
          </p:nvPr>
        </p:nvSpPr>
        <p:spPr>
          <a:xfrm>
            <a:off x="838200" y="1825625"/>
            <a:ext cx="10515600" cy="4351338"/>
          </a:xfrm>
        </p:spPr>
        <p:txBody>
          <a:bodyPr>
            <a:normAutofit/>
          </a:bodyPr>
          <a:lstStyle/>
          <a:p>
            <a:r>
              <a:rPr lang="en-CA" sz="2400" dirty="0">
                <a:solidFill>
                  <a:srgbClr val="FFFFFF"/>
                </a:solidFill>
                <a:latin typeface="Aptos Light" panose="020B0004020202020204" pitchFamily="34" charset="0"/>
                <a:hlinkClick r:id="rId3">
                  <a:extLst>
                    <a:ext uri="{A12FA001-AC4F-418D-AE19-62706E023703}">
                      <ahyp:hlinkClr xmlns:ahyp="http://schemas.microsoft.com/office/drawing/2018/hyperlinkcolor" val="tx"/>
                    </a:ext>
                  </a:extLst>
                </a:hlinkClick>
              </a:rPr>
              <a:t>https://backlinko.com/spotify-users#spotify-paying-subscribers</a:t>
            </a:r>
            <a:endParaRPr lang="en-CA" sz="2400" dirty="0">
              <a:solidFill>
                <a:srgbClr val="FFFFFF"/>
              </a:solidFill>
              <a:latin typeface="Aptos Light" panose="020B0004020202020204" pitchFamily="34" charset="0"/>
            </a:endParaRPr>
          </a:p>
          <a:p>
            <a:r>
              <a:rPr lang="en-CA" sz="2400" dirty="0">
                <a:solidFill>
                  <a:srgbClr val="FFFFFF"/>
                </a:solidFill>
                <a:latin typeface="Aptos Light" panose="020B0004020202020204" pitchFamily="34" charset="0"/>
                <a:hlinkClick r:id="rId4">
                  <a:extLst>
                    <a:ext uri="{A12FA001-AC4F-418D-AE19-62706E023703}">
                      <ahyp:hlinkClr xmlns:ahyp="http://schemas.microsoft.com/office/drawing/2018/hyperlinkcolor" val="tx"/>
                    </a:ext>
                  </a:extLst>
                </a:hlinkClick>
              </a:rPr>
              <a:t>https://www.businessofapps.com/data/spotify-statistics/</a:t>
            </a:r>
            <a:endParaRPr lang="en-CA" sz="2400" dirty="0">
              <a:solidFill>
                <a:srgbClr val="FFFFFF"/>
              </a:solidFill>
              <a:latin typeface="Aptos Light" panose="020B0004020202020204" pitchFamily="34" charset="0"/>
            </a:endParaRPr>
          </a:p>
          <a:p>
            <a:r>
              <a:rPr lang="en-CA" sz="2400" dirty="0">
                <a:solidFill>
                  <a:srgbClr val="FFFFFF"/>
                </a:solidFill>
                <a:latin typeface="Aptos Light" panose="020B0004020202020204" pitchFamily="34" charset="0"/>
                <a:hlinkClick r:id="rId5">
                  <a:extLst>
                    <a:ext uri="{A12FA001-AC4F-418D-AE19-62706E023703}">
                      <ahyp:hlinkClr xmlns:ahyp="http://schemas.microsoft.com/office/drawing/2018/hyperlinkcolor" val="tx"/>
                    </a:ext>
                  </a:extLst>
                </a:hlinkClick>
              </a:rPr>
              <a:t>https://explodingtopics.com/blog/music-streaming-stats</a:t>
            </a:r>
            <a:endParaRPr lang="en-CA" sz="2400" dirty="0">
              <a:solidFill>
                <a:srgbClr val="FFFFFF"/>
              </a:solidFill>
              <a:latin typeface="Aptos Light" panose="020B0004020202020204" pitchFamily="34" charset="0"/>
            </a:endParaRPr>
          </a:p>
          <a:p>
            <a:r>
              <a:rPr lang="en-CA" sz="2400" dirty="0">
                <a:solidFill>
                  <a:srgbClr val="FFFFFF"/>
                </a:solidFill>
                <a:latin typeface="Aptos Light" panose="020B0004020202020204" pitchFamily="34" charset="0"/>
                <a:hlinkClick r:id="rId6">
                  <a:extLst>
                    <a:ext uri="{A12FA001-AC4F-418D-AE19-62706E023703}">
                      <ahyp:hlinkClr xmlns:ahyp="http://schemas.microsoft.com/office/drawing/2018/hyperlinkcolor" val="tx"/>
                    </a:ext>
                  </a:extLst>
                </a:hlinkClick>
              </a:rPr>
              <a:t>https://business.adobe.com/blog/basics/behavioral-analysis#how-do-you-conduct-behavioral-analysis</a:t>
            </a:r>
            <a:endParaRPr lang="en-CA" sz="2400" dirty="0">
              <a:solidFill>
                <a:srgbClr val="FFFFFF"/>
              </a:solidFill>
              <a:latin typeface="Aptos Light" panose="020B0004020202020204" pitchFamily="34" charset="0"/>
            </a:endParaRPr>
          </a:p>
          <a:p>
            <a:r>
              <a:rPr lang="en-CA" sz="2400" dirty="0">
                <a:solidFill>
                  <a:srgbClr val="FFFFFF"/>
                </a:solidFill>
                <a:latin typeface="Aptos Light" panose="020B0004020202020204" pitchFamily="34" charset="0"/>
                <a:hlinkClick r:id="rId7">
                  <a:extLst>
                    <a:ext uri="{A12FA001-AC4F-418D-AE19-62706E023703}">
                      <ahyp:hlinkClr xmlns:ahyp="http://schemas.microsoft.com/office/drawing/2018/hyperlinkcolor" val="tx"/>
                    </a:ext>
                  </a:extLst>
                </a:hlinkClick>
              </a:rPr>
              <a:t>https://sxmbusiness.com/music-streaming-market-share-and-revenue-statistics/</a:t>
            </a:r>
            <a:endParaRPr lang="en-CA" sz="2400" dirty="0">
              <a:solidFill>
                <a:srgbClr val="FFFFFF"/>
              </a:solidFill>
              <a:latin typeface="Aptos Light" panose="020B0004020202020204" pitchFamily="34" charset="0"/>
            </a:endParaRPr>
          </a:p>
          <a:p>
            <a:endParaRPr lang="en-CA" dirty="0">
              <a:solidFill>
                <a:srgbClr val="FFFFFF"/>
              </a:solidFill>
              <a:latin typeface="Aptos Light" panose="020B0004020202020204" pitchFamily="34" charset="0"/>
            </a:endParaRPr>
          </a:p>
        </p:txBody>
      </p:sp>
    </p:spTree>
    <p:extLst>
      <p:ext uri="{BB962C8B-B14F-4D97-AF65-F5344CB8AC3E}">
        <p14:creationId xmlns:p14="http://schemas.microsoft.com/office/powerpoint/2010/main" val="236516448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earbuds&#10;&#10;Description automatically generated">
            <a:extLst>
              <a:ext uri="{FF2B5EF4-FFF2-40B4-BE49-F238E27FC236}">
                <a16:creationId xmlns:a16="http://schemas.microsoft.com/office/drawing/2014/main" id="{F331D0A4-4BC4-B507-1327-C95EF3BBD018}"/>
              </a:ext>
            </a:extLst>
          </p:cNvPr>
          <p:cNvPicPr>
            <a:picLocks noChangeAspect="1"/>
          </p:cNvPicPr>
          <p:nvPr/>
        </p:nvPicPr>
        <p:blipFill>
          <a:blip r:embed="rId3">
            <a:extLst>
              <a:ext uri="{28A0092B-C50C-407E-A947-70E740481C1C}">
                <a14:useLocalDpi xmlns:a14="http://schemas.microsoft.com/office/drawing/2010/main" val="0"/>
              </a:ext>
            </a:extLst>
          </a:blip>
          <a:srcRect r="5882" b="-1"/>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34EF7A-B31B-8B84-7FC6-C58185B42AF5}"/>
              </a:ext>
            </a:extLst>
          </p:cNvPr>
          <p:cNvSpPr>
            <a:spLocks noGrp="1"/>
          </p:cNvSpPr>
          <p:nvPr>
            <p:ph type="title"/>
          </p:nvPr>
        </p:nvSpPr>
        <p:spPr>
          <a:xfrm>
            <a:off x="838199" y="234000"/>
            <a:ext cx="4245077" cy="612000"/>
          </a:xfrm>
        </p:spPr>
        <p:txBody>
          <a:bodyPr>
            <a:normAutofit/>
          </a:bodyPr>
          <a:lstStyle/>
          <a:p>
            <a:r>
              <a:rPr lang="en-US" sz="3600" b="1" dirty="0">
                <a:solidFill>
                  <a:srgbClr val="1DB954"/>
                </a:solidFill>
                <a:latin typeface="DengXian" panose="02010600030101010101" pitchFamily="2" charset="-122"/>
                <a:ea typeface="DengXian" panose="02010600030101010101" pitchFamily="2" charset="-122"/>
              </a:rPr>
              <a:t>Company Overview</a:t>
            </a:r>
            <a:endParaRPr lang="en-CA" sz="3600" b="1" dirty="0">
              <a:solidFill>
                <a:srgbClr val="1DB954"/>
              </a:solidFill>
              <a:latin typeface="DengXian" panose="02010600030101010101" pitchFamily="2" charset="-122"/>
              <a:ea typeface="DengXian" panose="02010600030101010101" pitchFamily="2" charset="-122"/>
            </a:endParaRPr>
          </a:p>
        </p:txBody>
      </p:sp>
      <p:sp>
        <p:nvSpPr>
          <p:cNvPr id="3" name="Content Placeholder 2">
            <a:extLst>
              <a:ext uri="{FF2B5EF4-FFF2-40B4-BE49-F238E27FC236}">
                <a16:creationId xmlns:a16="http://schemas.microsoft.com/office/drawing/2014/main" id="{0C18A03B-4872-1958-1489-F216A4D6664F}"/>
              </a:ext>
            </a:extLst>
          </p:cNvPr>
          <p:cNvSpPr>
            <a:spLocks noGrp="1"/>
          </p:cNvSpPr>
          <p:nvPr>
            <p:ph idx="1"/>
          </p:nvPr>
        </p:nvSpPr>
        <p:spPr>
          <a:xfrm>
            <a:off x="838201" y="1515490"/>
            <a:ext cx="5257800" cy="4661474"/>
          </a:xfrm>
        </p:spPr>
        <p:txBody>
          <a:bodyPr>
            <a:normAutofit/>
          </a:bodyPr>
          <a:lstStyle/>
          <a:p>
            <a:pPr>
              <a:spcBef>
                <a:spcPts val="1200"/>
              </a:spcBef>
            </a:pPr>
            <a:r>
              <a:rPr lang="en-US" sz="2000" b="1" dirty="0">
                <a:latin typeface="Aptos Light" panose="020B0004020202020204" pitchFamily="34" charset="0"/>
              </a:rPr>
              <a:t>Swedish company, founded in 2006</a:t>
            </a:r>
          </a:p>
          <a:p>
            <a:pPr>
              <a:spcBef>
                <a:spcPts val="1200"/>
              </a:spcBef>
            </a:pPr>
            <a:r>
              <a:rPr lang="en-US" sz="2000" b="1" dirty="0">
                <a:latin typeface="Aptos Light" panose="020B0004020202020204" pitchFamily="34" charset="0"/>
              </a:rPr>
              <a:t>One of the largest music streaming platforms as for the June 2024</a:t>
            </a:r>
          </a:p>
          <a:p>
            <a:pPr>
              <a:spcBef>
                <a:spcPts val="1200"/>
              </a:spcBef>
            </a:pPr>
            <a:r>
              <a:rPr lang="en-US" sz="2000" b="1" dirty="0">
                <a:latin typeface="Aptos Light" panose="020B0004020202020204" pitchFamily="34" charset="0"/>
              </a:rPr>
              <a:t>Over 626 million active users</a:t>
            </a:r>
            <a:r>
              <a:rPr lang="en-CA" sz="2000" b="1" dirty="0">
                <a:latin typeface="Aptos Light" panose="020B0004020202020204" pitchFamily="34" charset="0"/>
              </a:rPr>
              <a:t>, 246 million among them are paying subscribers</a:t>
            </a:r>
            <a:endParaRPr lang="en-US" sz="2000" b="1" dirty="0">
              <a:latin typeface="Aptos Light" panose="020B0004020202020204" pitchFamily="34" charset="0"/>
            </a:endParaRPr>
          </a:p>
          <a:p>
            <a:pPr>
              <a:spcBef>
                <a:spcPts val="1200"/>
              </a:spcBef>
            </a:pPr>
            <a:r>
              <a:rPr lang="en-US" sz="2000" b="1" dirty="0">
                <a:latin typeface="Aptos Light" panose="020B0004020202020204" pitchFamily="34" charset="0"/>
              </a:rPr>
              <a:t>Offers more than 100 million songs and 6 million podcast titles</a:t>
            </a:r>
          </a:p>
          <a:p>
            <a:pPr>
              <a:spcBef>
                <a:spcPts val="1200"/>
              </a:spcBef>
            </a:pPr>
            <a:r>
              <a:rPr lang="en-US" sz="2000" b="1" dirty="0">
                <a:latin typeface="Aptos Light" panose="020B0004020202020204" pitchFamily="34" charset="0"/>
              </a:rPr>
              <a:t>Is available in 237 countries and territories all over the world</a:t>
            </a:r>
          </a:p>
          <a:p>
            <a:pPr>
              <a:spcBef>
                <a:spcPts val="1200"/>
              </a:spcBef>
            </a:pPr>
            <a:r>
              <a:rPr lang="en-US" sz="2000" b="1" dirty="0">
                <a:latin typeface="Aptos Light" panose="020B0004020202020204" pitchFamily="34" charset="0"/>
              </a:rPr>
              <a:t>Provides both Free and Premium subscriptions</a:t>
            </a:r>
          </a:p>
          <a:p>
            <a:pPr>
              <a:spcBef>
                <a:spcPts val="1200"/>
              </a:spcBef>
            </a:pPr>
            <a:r>
              <a:rPr lang="en-US" sz="2000" b="1" dirty="0">
                <a:latin typeface="Aptos Light" panose="020B0004020202020204" pitchFamily="34" charset="0"/>
              </a:rPr>
              <a:t>3 different plans for Premium subscription</a:t>
            </a:r>
          </a:p>
          <a:p>
            <a:endParaRPr lang="en-US" sz="1700" dirty="0"/>
          </a:p>
          <a:p>
            <a:endParaRPr lang="en-CA" sz="1700" dirty="0"/>
          </a:p>
        </p:txBody>
      </p:sp>
      <p:pic>
        <p:nvPicPr>
          <p:cNvPr id="7" name="Picture 6">
            <a:extLst>
              <a:ext uri="{FF2B5EF4-FFF2-40B4-BE49-F238E27FC236}">
                <a16:creationId xmlns:a16="http://schemas.microsoft.com/office/drawing/2014/main" id="{CDFE8D08-8CEA-B23A-B825-B8B145B2E3F9}"/>
              </a:ext>
            </a:extLst>
          </p:cNvPr>
          <p:cNvPicPr>
            <a:picLocks noChangeAspect="1"/>
          </p:cNvPicPr>
          <p:nvPr/>
        </p:nvPicPr>
        <p:blipFill>
          <a:blip r:embed="rId4"/>
          <a:stretch>
            <a:fillRect/>
          </a:stretch>
        </p:blipFill>
        <p:spPr>
          <a:xfrm>
            <a:off x="771928" y="1197360"/>
            <a:ext cx="8622695" cy="4979604"/>
          </a:xfrm>
          <a:prstGeom prst="rect">
            <a:avLst/>
          </a:prstGeom>
        </p:spPr>
      </p:pic>
    </p:spTree>
    <p:extLst>
      <p:ext uri="{BB962C8B-B14F-4D97-AF65-F5344CB8AC3E}">
        <p14:creationId xmlns:p14="http://schemas.microsoft.com/office/powerpoint/2010/main" val="255276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
                                        </p:tgtEl>
                                        <p:attrNameLst>
                                          <p:attrName>ppt_w</p:attrName>
                                        </p:attrNameLst>
                                      </p:cBhvr>
                                      <p:tavLst>
                                        <p:tav tm="0">
                                          <p:val>
                                            <p:strVal val="ppt_w"/>
                                          </p:val>
                                        </p:tav>
                                        <p:tav tm="100000">
                                          <p:val>
                                            <p:fltVal val="0"/>
                                          </p:val>
                                        </p:tav>
                                      </p:tavLst>
                                    </p:anim>
                                    <p:anim calcmode="lin" valueType="num">
                                      <p:cBhvr>
                                        <p:cTn id="14" dur="500"/>
                                        <p:tgtEl>
                                          <p:spTgt spid="7"/>
                                        </p:tgtEl>
                                        <p:attrNameLst>
                                          <p:attrName>ppt_h</p:attrName>
                                        </p:attrNameLst>
                                      </p:cBhvr>
                                      <p:tavLst>
                                        <p:tav tm="0">
                                          <p:val>
                                            <p:strVal val="ppt_h"/>
                                          </p:val>
                                        </p:tav>
                                        <p:tav tm="100000">
                                          <p:val>
                                            <p:fltVal val="0"/>
                                          </p:val>
                                        </p:tav>
                                      </p:tavLst>
                                    </p:anim>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green circle with a white symbol on it&#10;&#10;Description automatically generated">
            <a:extLst>
              <a:ext uri="{FF2B5EF4-FFF2-40B4-BE49-F238E27FC236}">
                <a16:creationId xmlns:a16="http://schemas.microsoft.com/office/drawing/2014/main" id="{8CC84D6E-052C-2433-12B5-E50DD1D776A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95250"/>
            <a:ext cx="12192000" cy="6397625"/>
          </a:xfrm>
          <a:prstGeom prst="rect">
            <a:avLst/>
          </a:prstGeom>
        </p:spPr>
      </p:pic>
      <p:sp>
        <p:nvSpPr>
          <p:cNvPr id="2" name="Title 1">
            <a:extLst>
              <a:ext uri="{FF2B5EF4-FFF2-40B4-BE49-F238E27FC236}">
                <a16:creationId xmlns:a16="http://schemas.microsoft.com/office/drawing/2014/main" id="{A299D604-7C48-E654-75C6-626ECE0DAC7D}"/>
              </a:ext>
            </a:extLst>
          </p:cNvPr>
          <p:cNvSpPr>
            <a:spLocks noGrp="1"/>
          </p:cNvSpPr>
          <p:nvPr>
            <p:ph type="title"/>
          </p:nvPr>
        </p:nvSpPr>
        <p:spPr>
          <a:xfrm>
            <a:off x="363600" y="331200"/>
            <a:ext cx="5240031" cy="608400"/>
          </a:xfrm>
        </p:spPr>
        <p:txBody>
          <a:bodyPr>
            <a:normAutofit/>
          </a:bodyPr>
          <a:lstStyle/>
          <a:p>
            <a:r>
              <a:rPr lang="en-US" sz="3600" b="1" dirty="0">
                <a:solidFill>
                  <a:srgbClr val="1DB954"/>
                </a:solidFill>
                <a:latin typeface="DengXian" panose="02010600030101010101" pitchFamily="2" charset="-122"/>
                <a:ea typeface="DengXian" panose="02010600030101010101" pitchFamily="2" charset="-122"/>
              </a:rPr>
              <a:t>Company Overview</a:t>
            </a:r>
            <a:endParaRPr lang="en-CA" sz="3600" dirty="0"/>
          </a:p>
        </p:txBody>
      </p:sp>
      <p:sp>
        <p:nvSpPr>
          <p:cNvPr id="3" name="Content Placeholder 2">
            <a:extLst>
              <a:ext uri="{FF2B5EF4-FFF2-40B4-BE49-F238E27FC236}">
                <a16:creationId xmlns:a16="http://schemas.microsoft.com/office/drawing/2014/main" id="{72AB10FF-A088-338D-6F4E-2688807C9C70}"/>
              </a:ext>
            </a:extLst>
          </p:cNvPr>
          <p:cNvSpPr>
            <a:spLocks noGrp="1"/>
          </p:cNvSpPr>
          <p:nvPr>
            <p:ph idx="1"/>
          </p:nvPr>
        </p:nvSpPr>
        <p:spPr>
          <a:xfrm>
            <a:off x="7470186" y="929631"/>
            <a:ext cx="4352214" cy="5823150"/>
          </a:xfrm>
        </p:spPr>
        <p:txBody>
          <a:bodyPr>
            <a:noAutofit/>
          </a:bodyPr>
          <a:lstStyle/>
          <a:p>
            <a:pPr marL="0" indent="0">
              <a:lnSpc>
                <a:spcPct val="100000"/>
              </a:lnSpc>
              <a:spcBef>
                <a:spcPts val="0"/>
              </a:spcBef>
              <a:buNone/>
            </a:pPr>
            <a:r>
              <a:rPr lang="en-US" sz="2000" dirty="0">
                <a:solidFill>
                  <a:schemeClr val="bg1"/>
                </a:solidFill>
                <a:latin typeface="Aptos ExtraBold" panose="020B0004020202020204" pitchFamily="34" charset="0"/>
              </a:rPr>
              <a:t>Spotify offers four subscription plans:</a:t>
            </a:r>
          </a:p>
          <a:p>
            <a:pPr marL="0" indent="0">
              <a:lnSpc>
                <a:spcPct val="100000"/>
              </a:lnSpc>
              <a:spcBef>
                <a:spcPts val="0"/>
              </a:spcBef>
              <a:buNone/>
            </a:pPr>
            <a:endParaRPr lang="en-US" sz="2000" dirty="0">
              <a:solidFill>
                <a:schemeClr val="bg1"/>
              </a:solidFill>
              <a:latin typeface="Aptos ExtraBold" panose="020B0004020202020204" pitchFamily="34" charset="0"/>
            </a:endParaRPr>
          </a:p>
          <a:p>
            <a:pPr>
              <a:lnSpc>
                <a:spcPct val="100000"/>
              </a:lnSpc>
              <a:spcBef>
                <a:spcPts val="0"/>
              </a:spcBef>
            </a:pPr>
            <a:r>
              <a:rPr lang="en-US" sz="2000" dirty="0">
                <a:solidFill>
                  <a:schemeClr val="bg1"/>
                </a:solidFill>
                <a:latin typeface="Aptos Light" panose="020B0004020202020204" pitchFamily="34" charset="0"/>
              </a:rPr>
              <a:t>Free (add-supported)</a:t>
            </a:r>
          </a:p>
          <a:p>
            <a:pPr>
              <a:lnSpc>
                <a:spcPct val="100000"/>
              </a:lnSpc>
              <a:spcBef>
                <a:spcPts val="0"/>
              </a:spcBef>
            </a:pPr>
            <a:r>
              <a:rPr lang="en-US" sz="2000" dirty="0">
                <a:solidFill>
                  <a:schemeClr val="bg1"/>
                </a:solidFill>
                <a:latin typeface="Aptos Light" panose="020B0004020202020204" pitchFamily="34" charset="0"/>
              </a:rPr>
              <a:t>Student Premium Plan</a:t>
            </a:r>
          </a:p>
          <a:p>
            <a:pPr>
              <a:lnSpc>
                <a:spcPct val="100000"/>
              </a:lnSpc>
              <a:spcBef>
                <a:spcPts val="0"/>
              </a:spcBef>
            </a:pPr>
            <a:r>
              <a:rPr lang="en-US" sz="2000" dirty="0">
                <a:solidFill>
                  <a:schemeClr val="bg1"/>
                </a:solidFill>
                <a:latin typeface="Aptos Light" panose="020B0004020202020204" pitchFamily="34" charset="0"/>
              </a:rPr>
              <a:t>Family Premium Plan</a:t>
            </a:r>
          </a:p>
          <a:p>
            <a:pPr>
              <a:lnSpc>
                <a:spcPct val="100000"/>
              </a:lnSpc>
              <a:spcBef>
                <a:spcPts val="0"/>
              </a:spcBef>
            </a:pPr>
            <a:r>
              <a:rPr lang="en-US" sz="2000" dirty="0">
                <a:solidFill>
                  <a:schemeClr val="bg1"/>
                </a:solidFill>
                <a:latin typeface="Aptos Light" panose="020B0004020202020204" pitchFamily="34" charset="0"/>
              </a:rPr>
              <a:t>Individual Premium Plan</a:t>
            </a:r>
          </a:p>
          <a:p>
            <a:pPr marL="0" indent="0">
              <a:lnSpc>
                <a:spcPct val="100000"/>
              </a:lnSpc>
              <a:spcBef>
                <a:spcPts val="0"/>
              </a:spcBef>
              <a:buNone/>
            </a:pPr>
            <a:endParaRPr lang="en-US" sz="2000" dirty="0">
              <a:solidFill>
                <a:schemeClr val="bg1"/>
              </a:solidFill>
              <a:latin typeface="Aptos Light" panose="020B0004020202020204" pitchFamily="34" charset="0"/>
            </a:endParaRPr>
          </a:p>
          <a:p>
            <a:pPr marL="0" indent="0">
              <a:lnSpc>
                <a:spcPct val="100000"/>
              </a:lnSpc>
              <a:spcBef>
                <a:spcPts val="0"/>
              </a:spcBef>
              <a:buNone/>
            </a:pPr>
            <a:endParaRPr lang="en-US" sz="2000" dirty="0">
              <a:solidFill>
                <a:schemeClr val="bg1"/>
              </a:solidFill>
              <a:latin typeface="Aptos Light" panose="020B0004020202020204" pitchFamily="34" charset="0"/>
            </a:endParaRPr>
          </a:p>
          <a:p>
            <a:pPr marL="0" indent="0">
              <a:lnSpc>
                <a:spcPct val="100000"/>
              </a:lnSpc>
              <a:spcBef>
                <a:spcPts val="0"/>
              </a:spcBef>
              <a:buNone/>
            </a:pPr>
            <a:r>
              <a:rPr lang="en-US" sz="2000" dirty="0">
                <a:solidFill>
                  <a:schemeClr val="bg1"/>
                </a:solidFill>
                <a:latin typeface="Aptos ExtraBold" panose="020B0004020202020204" pitchFamily="34" charset="0"/>
              </a:rPr>
              <a:t>All premium plans include:</a:t>
            </a:r>
          </a:p>
          <a:p>
            <a:pPr marL="0" indent="0">
              <a:lnSpc>
                <a:spcPct val="100000"/>
              </a:lnSpc>
              <a:spcBef>
                <a:spcPts val="0"/>
              </a:spcBef>
              <a:buNone/>
            </a:pPr>
            <a:endParaRPr lang="en-US" sz="2000" dirty="0">
              <a:solidFill>
                <a:schemeClr val="bg1"/>
              </a:solidFill>
              <a:latin typeface="Aptos ExtraBold" panose="020B0004020202020204" pitchFamily="34" charset="0"/>
            </a:endParaRPr>
          </a:p>
          <a:p>
            <a:pPr>
              <a:lnSpc>
                <a:spcPct val="100000"/>
              </a:lnSpc>
              <a:spcBef>
                <a:spcPts val="0"/>
              </a:spcBef>
              <a:buFont typeface="Arial" panose="020B0604020202020204" pitchFamily="34" charset="0"/>
              <a:buChar char="•"/>
            </a:pPr>
            <a:r>
              <a:rPr lang="en-CA" sz="2000" b="0" i="0" dirty="0">
                <a:solidFill>
                  <a:schemeClr val="bg1"/>
                </a:solidFill>
                <a:effectLst/>
                <a:latin typeface="Aptos Light" panose="020B0004020202020204" pitchFamily="34" charset="0"/>
              </a:rPr>
              <a:t>Ad-free music listening</a:t>
            </a:r>
          </a:p>
          <a:p>
            <a:pPr>
              <a:lnSpc>
                <a:spcPct val="100000"/>
              </a:lnSpc>
              <a:spcBef>
                <a:spcPts val="0"/>
              </a:spcBef>
              <a:buFont typeface="Arial" panose="020B0604020202020204" pitchFamily="34" charset="0"/>
              <a:buChar char="•"/>
            </a:pPr>
            <a:r>
              <a:rPr lang="en-CA" sz="2000" b="0" i="0" dirty="0">
                <a:solidFill>
                  <a:schemeClr val="bg1"/>
                </a:solidFill>
                <a:effectLst/>
                <a:latin typeface="Aptos Light" panose="020B0004020202020204" pitchFamily="34" charset="0"/>
              </a:rPr>
              <a:t>Download to listen offline</a:t>
            </a:r>
          </a:p>
          <a:p>
            <a:pPr>
              <a:lnSpc>
                <a:spcPct val="100000"/>
              </a:lnSpc>
              <a:spcBef>
                <a:spcPts val="0"/>
              </a:spcBef>
              <a:buFont typeface="Arial" panose="020B0604020202020204" pitchFamily="34" charset="0"/>
              <a:buChar char="•"/>
            </a:pPr>
            <a:r>
              <a:rPr lang="en-CA" sz="2000" b="0" i="0" dirty="0">
                <a:solidFill>
                  <a:schemeClr val="bg1"/>
                </a:solidFill>
                <a:effectLst/>
                <a:latin typeface="Aptos Light" panose="020B0004020202020204" pitchFamily="34" charset="0"/>
              </a:rPr>
              <a:t>Play songs in any order</a:t>
            </a:r>
          </a:p>
          <a:p>
            <a:pPr>
              <a:lnSpc>
                <a:spcPct val="100000"/>
              </a:lnSpc>
              <a:spcBef>
                <a:spcPts val="0"/>
              </a:spcBef>
              <a:buFont typeface="Arial" panose="020B0604020202020204" pitchFamily="34" charset="0"/>
              <a:buChar char="•"/>
            </a:pPr>
            <a:r>
              <a:rPr lang="en-CA" sz="2000" b="0" i="0" dirty="0">
                <a:solidFill>
                  <a:schemeClr val="bg1"/>
                </a:solidFill>
                <a:effectLst/>
                <a:latin typeface="Aptos Light" panose="020B0004020202020204" pitchFamily="34" charset="0"/>
              </a:rPr>
              <a:t>High audio quality</a:t>
            </a:r>
          </a:p>
          <a:p>
            <a:pPr>
              <a:lnSpc>
                <a:spcPct val="100000"/>
              </a:lnSpc>
              <a:spcBef>
                <a:spcPts val="0"/>
              </a:spcBef>
              <a:buFont typeface="Arial" panose="020B0604020202020204" pitchFamily="34" charset="0"/>
              <a:buChar char="•"/>
            </a:pPr>
            <a:r>
              <a:rPr lang="en-CA" sz="2000" b="0" i="0" dirty="0">
                <a:solidFill>
                  <a:schemeClr val="bg1"/>
                </a:solidFill>
                <a:effectLst/>
                <a:latin typeface="Aptos Light" panose="020B0004020202020204" pitchFamily="34" charset="0"/>
              </a:rPr>
              <a:t>Listen with friends in real time</a:t>
            </a:r>
          </a:p>
          <a:p>
            <a:pPr>
              <a:lnSpc>
                <a:spcPct val="100000"/>
              </a:lnSpc>
              <a:spcBef>
                <a:spcPts val="0"/>
              </a:spcBef>
              <a:buFont typeface="Arial" panose="020B0604020202020204" pitchFamily="34" charset="0"/>
              <a:buChar char="•"/>
            </a:pPr>
            <a:r>
              <a:rPr lang="en-CA" sz="2000" b="0" i="0" dirty="0">
                <a:solidFill>
                  <a:schemeClr val="bg1"/>
                </a:solidFill>
                <a:effectLst/>
                <a:latin typeface="Aptos Light" panose="020B0004020202020204" pitchFamily="34" charset="0"/>
              </a:rPr>
              <a:t>Organize listening queue</a:t>
            </a:r>
          </a:p>
          <a:p>
            <a:pPr marL="0" indent="0">
              <a:lnSpc>
                <a:spcPct val="100000"/>
              </a:lnSpc>
              <a:spcBef>
                <a:spcPts val="0"/>
              </a:spcBef>
              <a:buNone/>
            </a:pPr>
            <a:endParaRPr lang="en-CA" sz="2000" dirty="0">
              <a:solidFill>
                <a:schemeClr val="bg1"/>
              </a:solidFill>
            </a:endParaRPr>
          </a:p>
          <a:p>
            <a:pPr>
              <a:lnSpc>
                <a:spcPct val="100000"/>
              </a:lnSpc>
              <a:spcBef>
                <a:spcPts val="0"/>
              </a:spcBef>
            </a:pPr>
            <a:endParaRPr lang="en-CA" sz="2000" dirty="0"/>
          </a:p>
        </p:txBody>
      </p:sp>
      <p:pic>
        <p:nvPicPr>
          <p:cNvPr id="4" name="Picture 3">
            <a:extLst>
              <a:ext uri="{FF2B5EF4-FFF2-40B4-BE49-F238E27FC236}">
                <a16:creationId xmlns:a16="http://schemas.microsoft.com/office/drawing/2014/main" id="{188E92E0-A250-13AB-C3BE-A6ACDC596014}"/>
              </a:ext>
            </a:extLst>
          </p:cNvPr>
          <p:cNvPicPr>
            <a:picLocks noChangeAspect="1"/>
          </p:cNvPicPr>
          <p:nvPr/>
        </p:nvPicPr>
        <p:blipFill>
          <a:blip r:embed="rId3"/>
          <a:stretch>
            <a:fillRect/>
          </a:stretch>
        </p:blipFill>
        <p:spPr>
          <a:xfrm>
            <a:off x="363600" y="1296488"/>
            <a:ext cx="3613853" cy="2544718"/>
          </a:xfrm>
          <a:prstGeom prst="rect">
            <a:avLst/>
          </a:prstGeom>
        </p:spPr>
      </p:pic>
      <p:pic>
        <p:nvPicPr>
          <p:cNvPr id="5" name="Picture 4">
            <a:extLst>
              <a:ext uri="{FF2B5EF4-FFF2-40B4-BE49-F238E27FC236}">
                <a16:creationId xmlns:a16="http://schemas.microsoft.com/office/drawing/2014/main" id="{4448E9EE-EC9F-06A7-1B08-195D9D24D43B}"/>
              </a:ext>
            </a:extLst>
          </p:cNvPr>
          <p:cNvPicPr>
            <a:picLocks noChangeAspect="1"/>
          </p:cNvPicPr>
          <p:nvPr/>
        </p:nvPicPr>
        <p:blipFill>
          <a:blip r:embed="rId4"/>
          <a:stretch>
            <a:fillRect/>
          </a:stretch>
        </p:blipFill>
        <p:spPr>
          <a:xfrm>
            <a:off x="3388641" y="3624868"/>
            <a:ext cx="3148268" cy="2868007"/>
          </a:xfrm>
          <a:prstGeom prst="rect">
            <a:avLst/>
          </a:prstGeom>
          <a:solidFill>
            <a:schemeClr val="tx1"/>
          </a:solidFill>
        </p:spPr>
      </p:pic>
    </p:spTree>
    <p:extLst>
      <p:ext uri="{BB962C8B-B14F-4D97-AF65-F5344CB8AC3E}">
        <p14:creationId xmlns:p14="http://schemas.microsoft.com/office/powerpoint/2010/main" val="1060852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2" name="Rectangle 7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4E90E7-81D7-7877-9D55-A1547B7F5D2C}"/>
              </a:ext>
            </a:extLst>
          </p:cNvPr>
          <p:cNvSpPr>
            <a:spLocks noGrp="1"/>
          </p:cNvSpPr>
          <p:nvPr>
            <p:ph type="title"/>
          </p:nvPr>
        </p:nvSpPr>
        <p:spPr>
          <a:xfrm>
            <a:off x="388713" y="234000"/>
            <a:ext cx="3239803" cy="612000"/>
          </a:xfrm>
        </p:spPr>
        <p:txBody>
          <a:bodyPr vert="horz" lIns="91440" tIns="45720" rIns="91440" bIns="45720" rtlCol="0" anchor="b">
            <a:normAutofit/>
          </a:bodyPr>
          <a:lstStyle/>
          <a:p>
            <a:r>
              <a:rPr lang="en-US" sz="3600" b="1" dirty="0">
                <a:solidFill>
                  <a:srgbClr val="1DB954"/>
                </a:solidFill>
                <a:latin typeface="DengXian" panose="02010600030101010101" pitchFamily="2" charset="-122"/>
                <a:ea typeface="DengXian" panose="02010600030101010101" pitchFamily="2" charset="-122"/>
              </a:rPr>
              <a:t>Market Share</a:t>
            </a:r>
          </a:p>
        </p:txBody>
      </p:sp>
      <p:sp>
        <p:nvSpPr>
          <p:cNvPr id="62" name="Content Placeholder 44">
            <a:extLst>
              <a:ext uri="{FF2B5EF4-FFF2-40B4-BE49-F238E27FC236}">
                <a16:creationId xmlns:a16="http://schemas.microsoft.com/office/drawing/2014/main" id="{7B09C998-C32A-0DB4-79B2-BF75F6A4507A}"/>
              </a:ext>
            </a:extLst>
          </p:cNvPr>
          <p:cNvSpPr>
            <a:spLocks noGrp="1"/>
          </p:cNvSpPr>
          <p:nvPr>
            <p:ph idx="1"/>
          </p:nvPr>
        </p:nvSpPr>
        <p:spPr>
          <a:xfrm>
            <a:off x="388713" y="1421184"/>
            <a:ext cx="5217173" cy="5115336"/>
          </a:xfrm>
        </p:spPr>
        <p:txBody>
          <a:bodyPr>
            <a:noAutofit/>
          </a:bodyPr>
          <a:lstStyle/>
          <a:p>
            <a:pPr marL="0" indent="0">
              <a:buNone/>
            </a:pPr>
            <a:r>
              <a:rPr lang="en-US" sz="2000" dirty="0">
                <a:solidFill>
                  <a:schemeClr val="bg1"/>
                </a:solidFill>
                <a:latin typeface="Aptos ExtraBold" panose="020B0004020202020204" pitchFamily="34" charset="0"/>
              </a:rPr>
              <a:t>“Big Three” </a:t>
            </a:r>
            <a:r>
              <a:rPr lang="en-US" sz="2000" dirty="0">
                <a:solidFill>
                  <a:schemeClr val="bg1"/>
                </a:solidFill>
                <a:latin typeface="Aptos Light" panose="020B0004020202020204" pitchFamily="34" charset="0"/>
              </a:rPr>
              <a:t>of the world music streaming market are: Spotify, Apple Music, and Amazon Music</a:t>
            </a:r>
          </a:p>
          <a:p>
            <a:pPr marL="0" indent="0">
              <a:buNone/>
            </a:pPr>
            <a:endParaRPr lang="en-US" sz="2000" dirty="0">
              <a:solidFill>
                <a:schemeClr val="bg1"/>
              </a:solidFill>
              <a:latin typeface="Aptos Light" panose="020B0004020202020204" pitchFamily="34" charset="0"/>
            </a:endParaRPr>
          </a:p>
          <a:p>
            <a:r>
              <a:rPr lang="en-US" sz="2000" dirty="0">
                <a:solidFill>
                  <a:schemeClr val="bg1"/>
                </a:solidFill>
                <a:latin typeface="Aptos ExtraBold" panose="020B0004020202020204" pitchFamily="34" charset="0"/>
              </a:rPr>
              <a:t>Number of Subscribers:</a:t>
            </a:r>
          </a:p>
          <a:p>
            <a:pPr lvl="1"/>
            <a:r>
              <a:rPr lang="en-US" sz="2000" dirty="0">
                <a:solidFill>
                  <a:schemeClr val="bg1"/>
                </a:solidFill>
                <a:latin typeface="Aptos Light" panose="020B0004020202020204" pitchFamily="34" charset="0"/>
              </a:rPr>
              <a:t>Spotify 165million (37% of market)</a:t>
            </a:r>
          </a:p>
          <a:p>
            <a:pPr lvl="1"/>
            <a:r>
              <a:rPr lang="en-US" sz="2000" dirty="0">
                <a:solidFill>
                  <a:schemeClr val="bg1"/>
                </a:solidFill>
                <a:latin typeface="Aptos Light" panose="020B0004020202020204" pitchFamily="34" charset="0"/>
              </a:rPr>
              <a:t>Apple Music 85million (18.7% of the market)</a:t>
            </a:r>
          </a:p>
          <a:p>
            <a:pPr lvl="1"/>
            <a:r>
              <a:rPr lang="en-US" sz="2000" dirty="0">
                <a:solidFill>
                  <a:schemeClr val="bg1"/>
                </a:solidFill>
                <a:latin typeface="Aptos Light" panose="020B0004020202020204" pitchFamily="34" charset="0"/>
              </a:rPr>
              <a:t>Amazon Music 14.1million (11.1% of the market)</a:t>
            </a:r>
          </a:p>
          <a:p>
            <a:pPr lvl="1"/>
            <a:endParaRPr lang="en-US" sz="2000" dirty="0">
              <a:solidFill>
                <a:schemeClr val="bg1"/>
              </a:solidFill>
              <a:latin typeface="Aptos Light" panose="020B0004020202020204" pitchFamily="34" charset="0"/>
            </a:endParaRPr>
          </a:p>
          <a:p>
            <a:r>
              <a:rPr lang="en-US" sz="2000" dirty="0">
                <a:solidFill>
                  <a:schemeClr val="bg1"/>
                </a:solidFill>
                <a:latin typeface="Aptos ExtraBold" panose="020B0004020202020204" pitchFamily="34" charset="0"/>
              </a:rPr>
              <a:t>Revenue:</a:t>
            </a:r>
          </a:p>
          <a:p>
            <a:pPr lvl="1"/>
            <a:r>
              <a:rPr lang="en-US" sz="2000" dirty="0">
                <a:solidFill>
                  <a:schemeClr val="bg1"/>
                </a:solidFill>
                <a:latin typeface="Aptos Light" panose="020B0004020202020204" pitchFamily="34" charset="0"/>
              </a:rPr>
              <a:t>Spotify $14.5 billion</a:t>
            </a:r>
          </a:p>
          <a:p>
            <a:pPr lvl="1"/>
            <a:r>
              <a:rPr lang="en-US" sz="2000" dirty="0">
                <a:solidFill>
                  <a:schemeClr val="bg1"/>
                </a:solidFill>
                <a:latin typeface="Aptos Light" panose="020B0004020202020204" pitchFamily="34" charset="0"/>
              </a:rPr>
              <a:t>Apple Music $9.2 billion</a:t>
            </a:r>
          </a:p>
          <a:p>
            <a:pPr lvl="1"/>
            <a:r>
              <a:rPr lang="en-US" sz="2000" dirty="0">
                <a:solidFill>
                  <a:schemeClr val="bg1"/>
                </a:solidFill>
                <a:latin typeface="Aptos Light" panose="020B0004020202020204" pitchFamily="34" charset="0"/>
              </a:rPr>
              <a:t>Amazon Music $5 billion</a:t>
            </a:r>
          </a:p>
        </p:txBody>
      </p:sp>
      <p:grpSp>
        <p:nvGrpSpPr>
          <p:cNvPr id="714"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715" name="Freeform: Shape 714">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729" name="Oval 728">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1" name="Oval 730">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8" name="Picture 7" descr="A group of logos on a screen&#10;&#10;Description automatically generated">
            <a:extLst>
              <a:ext uri="{FF2B5EF4-FFF2-40B4-BE49-F238E27FC236}">
                <a16:creationId xmlns:a16="http://schemas.microsoft.com/office/drawing/2014/main" id="{517F7B0B-ED86-4FBF-E384-8AD2FFBA06C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758197" y="-80232"/>
            <a:ext cx="1179937" cy="1179937"/>
          </a:xfrm>
          <a:prstGeom prst="roundRect">
            <a:avLst>
              <a:gd name="adj" fmla="val 16667"/>
            </a:avLst>
          </a:prstGeom>
          <a:ln>
            <a:solidFill>
              <a:schemeClr val="tx1"/>
            </a:solid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a:extLst>
              <a:ext uri="{FF2B5EF4-FFF2-40B4-BE49-F238E27FC236}">
                <a16:creationId xmlns:a16="http://schemas.microsoft.com/office/drawing/2014/main" id="{291DA823-4F98-A3C9-6CC7-085360F07EDC}"/>
              </a:ext>
            </a:extLst>
          </p:cNvPr>
          <p:cNvPicPr>
            <a:picLocks noChangeAspect="1"/>
          </p:cNvPicPr>
          <p:nvPr/>
        </p:nvPicPr>
        <p:blipFill>
          <a:blip r:embed="rId3"/>
          <a:stretch>
            <a:fillRect/>
          </a:stretch>
        </p:blipFill>
        <p:spPr>
          <a:xfrm>
            <a:off x="5776568" y="2131548"/>
            <a:ext cx="5897492" cy="3643552"/>
          </a:xfrm>
          <a:prstGeom prst="rect">
            <a:avLst/>
          </a:prstGeom>
        </p:spPr>
      </p:pic>
    </p:spTree>
    <p:extLst>
      <p:ext uri="{BB962C8B-B14F-4D97-AF65-F5344CB8AC3E}">
        <p14:creationId xmlns:p14="http://schemas.microsoft.com/office/powerpoint/2010/main" val="3812175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0" name="Rectangle 559">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6360EDC-C897-32DF-AC46-CC3D6A85373F}"/>
              </a:ext>
            </a:extLst>
          </p:cNvPr>
          <p:cNvSpPr>
            <a:spLocks noGrp="1"/>
          </p:cNvSpPr>
          <p:nvPr>
            <p:ph type="ctrTitle"/>
          </p:nvPr>
        </p:nvSpPr>
        <p:spPr>
          <a:xfrm>
            <a:off x="370716" y="234000"/>
            <a:ext cx="3555916" cy="612000"/>
          </a:xfrm>
        </p:spPr>
        <p:txBody>
          <a:bodyPr vert="horz" lIns="91440" tIns="45720" rIns="91440" bIns="45720" rtlCol="0">
            <a:normAutofit/>
          </a:bodyPr>
          <a:lstStyle/>
          <a:p>
            <a:pPr algn="l"/>
            <a:r>
              <a:rPr lang="en-US" sz="3600" b="1" kern="1200" dirty="0">
                <a:solidFill>
                  <a:srgbClr val="1DB954"/>
                </a:solidFill>
                <a:latin typeface="DengXian" panose="02010600030101010101" pitchFamily="2" charset="-122"/>
                <a:ea typeface="DengXian" panose="02010600030101010101" pitchFamily="2" charset="-122"/>
              </a:rPr>
              <a:t>Market Problem</a:t>
            </a:r>
          </a:p>
        </p:txBody>
      </p:sp>
      <p:sp>
        <p:nvSpPr>
          <p:cNvPr id="3" name="Subtitle 2">
            <a:extLst>
              <a:ext uri="{FF2B5EF4-FFF2-40B4-BE49-F238E27FC236}">
                <a16:creationId xmlns:a16="http://schemas.microsoft.com/office/drawing/2014/main" id="{B401EDE3-9CE8-0B18-3DE4-3A2DB737774B}"/>
              </a:ext>
            </a:extLst>
          </p:cNvPr>
          <p:cNvSpPr>
            <a:spLocks noGrp="1"/>
          </p:cNvSpPr>
          <p:nvPr>
            <p:ph type="subTitle" idx="1"/>
          </p:nvPr>
        </p:nvSpPr>
        <p:spPr>
          <a:xfrm>
            <a:off x="295230" y="1206036"/>
            <a:ext cx="4573212" cy="5385105"/>
          </a:xfrm>
        </p:spPr>
        <p:txBody>
          <a:bodyPr vert="horz" lIns="91440" tIns="45720" rIns="91440" bIns="45720" rtlCol="0">
            <a:noAutofit/>
          </a:bodyPr>
          <a:lstStyle/>
          <a:p>
            <a:pPr marL="114300" algn="l">
              <a:lnSpc>
                <a:spcPct val="100000"/>
              </a:lnSpc>
              <a:spcBef>
                <a:spcPts val="0"/>
              </a:spcBef>
            </a:pPr>
            <a:r>
              <a:rPr lang="en-US" b="1" i="0" u="none" strike="noStrike" baseline="0" dirty="0">
                <a:solidFill>
                  <a:schemeClr val="bg1"/>
                </a:solidFill>
                <a:latin typeface="Aptos ExtraBold" panose="020B0004020202020204" pitchFamily="34" charset="0"/>
                <a:ea typeface="DengXian" panose="02010600030101010101" pitchFamily="2" charset="-122"/>
              </a:rPr>
              <a:t>Customer Segmentation</a:t>
            </a:r>
            <a:r>
              <a:rPr lang="en-US" i="0" u="none" strike="noStrike" baseline="0" dirty="0">
                <a:solidFill>
                  <a:schemeClr val="bg1"/>
                </a:solidFill>
                <a:latin typeface="Aptos ExtraBold" panose="020B0004020202020204" pitchFamily="34" charset="0"/>
                <a:ea typeface="DengXian" panose="02010600030101010101" pitchFamily="2" charset="-122"/>
              </a:rPr>
              <a:t>: </a:t>
            </a:r>
            <a:r>
              <a:rPr lang="en-US" i="0" u="none" strike="noStrike" baseline="0" dirty="0">
                <a:solidFill>
                  <a:schemeClr val="bg1"/>
                </a:solidFill>
                <a:latin typeface="Aptos Light" panose="020B0004020202020204" pitchFamily="34" charset="0"/>
                <a:ea typeface="DengXian" panose="02010600030101010101" pitchFamily="2" charset="-122"/>
              </a:rPr>
              <a:t>There is a wide variety of users and it's important to understand how different customer segments use the platform. </a:t>
            </a:r>
          </a:p>
          <a:p>
            <a:pPr marL="114300" algn="l">
              <a:lnSpc>
                <a:spcPct val="100000"/>
              </a:lnSpc>
              <a:spcBef>
                <a:spcPts val="0"/>
              </a:spcBef>
            </a:pPr>
            <a:endParaRPr lang="en-US" dirty="0">
              <a:solidFill>
                <a:schemeClr val="bg1"/>
              </a:solidFill>
              <a:latin typeface="Aptos Light" panose="020B0004020202020204" pitchFamily="34" charset="0"/>
              <a:ea typeface="DengXian" panose="02010600030101010101" pitchFamily="2" charset="-122"/>
            </a:endParaRPr>
          </a:p>
          <a:p>
            <a:pPr marL="114300" algn="l">
              <a:lnSpc>
                <a:spcPct val="100000"/>
              </a:lnSpc>
              <a:spcBef>
                <a:spcPts val="0"/>
              </a:spcBef>
            </a:pPr>
            <a:r>
              <a:rPr lang="en-US" b="1" i="0" u="none" strike="noStrike" baseline="0" dirty="0">
                <a:solidFill>
                  <a:schemeClr val="bg1"/>
                </a:solidFill>
                <a:latin typeface="Aptos ExtraBold" panose="020B0004020202020204" pitchFamily="34" charset="0"/>
                <a:ea typeface="DengXian" panose="02010600030101010101" pitchFamily="2" charset="-122"/>
              </a:rPr>
              <a:t>Consumer Behavior Analysis</a:t>
            </a:r>
            <a:r>
              <a:rPr lang="en-US" i="0" u="none" strike="noStrike" baseline="0" dirty="0">
                <a:solidFill>
                  <a:schemeClr val="bg1"/>
                </a:solidFill>
                <a:latin typeface="Aptos ExtraBold" panose="020B0004020202020204" pitchFamily="34" charset="0"/>
                <a:ea typeface="DengXian" panose="02010600030101010101" pitchFamily="2" charset="-122"/>
              </a:rPr>
              <a:t>: </a:t>
            </a:r>
            <a:r>
              <a:rPr lang="en-US" i="0" u="none" strike="noStrike" baseline="0" dirty="0">
                <a:solidFill>
                  <a:schemeClr val="bg1"/>
                </a:solidFill>
                <a:latin typeface="Aptos Light" panose="020B0004020202020204" pitchFamily="34" charset="0"/>
                <a:ea typeface="DengXian" panose="02010600030101010101" pitchFamily="2" charset="-122"/>
              </a:rPr>
              <a:t>Spotify needs to understand how users behave on the platform, what genres they prefer, when they listen to music, and how satisfied they are with recommendations</a:t>
            </a:r>
            <a:r>
              <a:rPr lang="en-US" b="1" i="0" u="none" strike="noStrike" baseline="0" dirty="0">
                <a:solidFill>
                  <a:schemeClr val="bg1"/>
                </a:solidFill>
                <a:latin typeface="Aptos Light" panose="020B0004020202020204" pitchFamily="34" charset="0"/>
                <a:ea typeface="DengXian" panose="02010600030101010101" pitchFamily="2" charset="-122"/>
              </a:rPr>
              <a:t>. </a:t>
            </a:r>
          </a:p>
          <a:p>
            <a:pPr indent="-228600" algn="l">
              <a:lnSpc>
                <a:spcPct val="100000"/>
              </a:lnSpc>
              <a:spcBef>
                <a:spcPts val="0"/>
              </a:spcBef>
              <a:buFont typeface="Arial" panose="020B0604020202020204" pitchFamily="34" charset="0"/>
              <a:buChar char="•"/>
            </a:pPr>
            <a:endParaRPr lang="en-US" sz="2000" b="1" i="0" u="none" strike="noStrike" baseline="0" dirty="0">
              <a:solidFill>
                <a:schemeClr val="bg1"/>
              </a:solidFill>
            </a:endParaRPr>
          </a:p>
          <a:p>
            <a:pPr indent="-228600" algn="l">
              <a:lnSpc>
                <a:spcPct val="100000"/>
              </a:lnSpc>
              <a:spcBef>
                <a:spcPts val="0"/>
              </a:spcBef>
              <a:buFont typeface="Arial" panose="020B0604020202020204" pitchFamily="34" charset="0"/>
              <a:buChar char="•"/>
            </a:pPr>
            <a:endParaRPr lang="en-US" sz="2000" dirty="0">
              <a:solidFill>
                <a:schemeClr val="bg1"/>
              </a:solidFill>
            </a:endParaRPr>
          </a:p>
        </p:txBody>
      </p:sp>
      <p:sp>
        <p:nvSpPr>
          <p:cNvPr id="561"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4"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86"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387" name="Freeform: Shape 386">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90"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391" name="Freeform: Shape 390">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pic>
        <p:nvPicPr>
          <p:cNvPr id="7" name="Picture 6">
            <a:extLst>
              <a:ext uri="{FF2B5EF4-FFF2-40B4-BE49-F238E27FC236}">
                <a16:creationId xmlns:a16="http://schemas.microsoft.com/office/drawing/2014/main" id="{BA96EC39-4408-BE2A-50AA-3C7FFFB3E8B2}"/>
              </a:ext>
            </a:extLst>
          </p:cNvPr>
          <p:cNvPicPr>
            <a:picLocks noChangeAspect="1"/>
          </p:cNvPicPr>
          <p:nvPr/>
        </p:nvPicPr>
        <p:blipFill>
          <a:blip r:embed="rId3">
            <a:duotone>
              <a:prstClr val="black"/>
              <a:srgbClr val="1DB954">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21875" r="21875"/>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Tree>
    <p:extLst>
      <p:ext uri="{BB962C8B-B14F-4D97-AF65-F5344CB8AC3E}">
        <p14:creationId xmlns:p14="http://schemas.microsoft.com/office/powerpoint/2010/main" val="353660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een circle with black headphones&#10;&#10;Description automatically generated">
            <a:extLst>
              <a:ext uri="{FF2B5EF4-FFF2-40B4-BE49-F238E27FC236}">
                <a16:creationId xmlns:a16="http://schemas.microsoft.com/office/drawing/2014/main" id="{F66F09C4-5CDC-1D32-027C-0C4BFCD791C9}"/>
              </a:ext>
            </a:extLst>
          </p:cNvPr>
          <p:cNvPicPr>
            <a:picLocks noChangeAspect="1"/>
          </p:cNvPicPr>
          <p:nvPr/>
        </p:nvPicPr>
        <p:blipFill>
          <a:blip r:embed="rId3">
            <a:extLst>
              <a:ext uri="{28A0092B-C50C-407E-A947-70E740481C1C}">
                <a14:useLocalDpi xmlns:a14="http://schemas.microsoft.com/office/drawing/2010/main" val="0"/>
              </a:ext>
            </a:extLst>
          </a:blip>
          <a:srcRect l="10423" r="10266"/>
          <a:stretch/>
        </p:blipFill>
        <p:spPr>
          <a:xfrm>
            <a:off x="2522356"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7D4DB4-02A0-58F6-8000-30CC1724FC65}"/>
              </a:ext>
            </a:extLst>
          </p:cNvPr>
          <p:cNvSpPr>
            <a:spLocks noGrp="1"/>
          </p:cNvSpPr>
          <p:nvPr>
            <p:ph type="title"/>
          </p:nvPr>
        </p:nvSpPr>
        <p:spPr>
          <a:xfrm>
            <a:off x="589932" y="234000"/>
            <a:ext cx="3822189" cy="612000"/>
          </a:xfrm>
        </p:spPr>
        <p:txBody>
          <a:bodyPr>
            <a:normAutofit/>
          </a:bodyPr>
          <a:lstStyle/>
          <a:p>
            <a:r>
              <a:rPr lang="en-US" sz="3600" b="1" dirty="0">
                <a:solidFill>
                  <a:srgbClr val="1DB954"/>
                </a:solidFill>
                <a:latin typeface="DengXian" panose="02010600030101010101" pitchFamily="2" charset="-122"/>
                <a:ea typeface="DengXian" panose="02010600030101010101" pitchFamily="2" charset="-122"/>
              </a:rPr>
              <a:t>Data Overview</a:t>
            </a:r>
            <a:endParaRPr lang="en-CA" sz="3600" b="1" dirty="0">
              <a:solidFill>
                <a:srgbClr val="1DB954"/>
              </a:solidFill>
              <a:latin typeface="DengXian" panose="02010600030101010101" pitchFamily="2" charset="-122"/>
              <a:ea typeface="DengXian" panose="02010600030101010101" pitchFamily="2" charset="-122"/>
            </a:endParaRPr>
          </a:p>
        </p:txBody>
      </p:sp>
      <p:sp>
        <p:nvSpPr>
          <p:cNvPr id="7" name="Content Placeholder 6">
            <a:extLst>
              <a:ext uri="{FF2B5EF4-FFF2-40B4-BE49-F238E27FC236}">
                <a16:creationId xmlns:a16="http://schemas.microsoft.com/office/drawing/2014/main" id="{5EA7037C-28B1-8AAF-1EB4-93F881728BFC}"/>
              </a:ext>
            </a:extLst>
          </p:cNvPr>
          <p:cNvSpPr>
            <a:spLocks noGrp="1"/>
          </p:cNvSpPr>
          <p:nvPr>
            <p:ph idx="1"/>
          </p:nvPr>
        </p:nvSpPr>
        <p:spPr>
          <a:xfrm>
            <a:off x="589935" y="1286911"/>
            <a:ext cx="5702710" cy="5103951"/>
          </a:xfrm>
        </p:spPr>
        <p:txBody>
          <a:bodyPr>
            <a:noAutofit/>
          </a:bodyPr>
          <a:lstStyle/>
          <a:p>
            <a:pPr marL="0" indent="0">
              <a:lnSpc>
                <a:spcPct val="120000"/>
              </a:lnSpc>
              <a:spcBef>
                <a:spcPts val="0"/>
              </a:spcBef>
              <a:buNone/>
            </a:pPr>
            <a:r>
              <a:rPr lang="en-CA" sz="2400" i="0" u="none" strike="noStrike" baseline="0" dirty="0">
                <a:latin typeface="Aptos ExtraBold" panose="020B0004020202020204" pitchFamily="34" charset="0"/>
                <a:ea typeface="DengXian" panose="02010600030101010101" pitchFamily="2" charset="-122"/>
              </a:rPr>
              <a:t>Data Source</a:t>
            </a:r>
          </a:p>
          <a:p>
            <a:pPr marL="0" indent="0">
              <a:lnSpc>
                <a:spcPct val="120000"/>
              </a:lnSpc>
              <a:spcBef>
                <a:spcPts val="0"/>
              </a:spcBef>
              <a:buNone/>
            </a:pPr>
            <a:r>
              <a:rPr lang="en-CA" sz="2400" i="0" u="none" strike="noStrike" baseline="0" dirty="0">
                <a:latin typeface="Aptos" panose="020B0004020202020204" pitchFamily="34" charset="0"/>
                <a:ea typeface="DengXian" panose="02010600030101010101" pitchFamily="2" charset="-122"/>
              </a:rPr>
              <a:t>Users Survey</a:t>
            </a:r>
          </a:p>
          <a:p>
            <a:pPr marL="0" indent="0">
              <a:lnSpc>
                <a:spcPct val="120000"/>
              </a:lnSpc>
              <a:spcBef>
                <a:spcPts val="0"/>
              </a:spcBef>
              <a:buNone/>
            </a:pPr>
            <a:endParaRPr lang="en-CA" sz="2400" i="0" u="none" strike="noStrike" baseline="0" dirty="0">
              <a:latin typeface="Aptos Light" panose="020B0004020202020204" pitchFamily="34" charset="0"/>
              <a:ea typeface="DengXian" panose="02010600030101010101" pitchFamily="2" charset="-122"/>
            </a:endParaRPr>
          </a:p>
          <a:p>
            <a:pPr marL="0" indent="0">
              <a:lnSpc>
                <a:spcPct val="120000"/>
              </a:lnSpc>
              <a:spcBef>
                <a:spcPts val="0"/>
              </a:spcBef>
              <a:buNone/>
            </a:pPr>
            <a:r>
              <a:rPr lang="en-CA" sz="2400" i="0" u="none" strike="noStrike" baseline="0" dirty="0">
                <a:latin typeface="Aptos ExtraBold" panose="020B0004020202020204" pitchFamily="34" charset="0"/>
                <a:ea typeface="DengXian" panose="02010600030101010101" pitchFamily="2" charset="-122"/>
              </a:rPr>
              <a:t>Dataset Description</a:t>
            </a:r>
          </a:p>
          <a:p>
            <a:pPr>
              <a:lnSpc>
                <a:spcPct val="100000"/>
              </a:lnSpc>
              <a:spcBef>
                <a:spcPts val="0"/>
              </a:spcBef>
            </a:pPr>
            <a:r>
              <a:rPr lang="en-CA" sz="2400" i="0" u="none" strike="noStrike" baseline="0" dirty="0">
                <a:latin typeface="Aptos" panose="020B0004020202020204" pitchFamily="34" charset="0"/>
                <a:ea typeface="DengXian" panose="02010600030101010101" pitchFamily="2" charset="-122"/>
              </a:rPr>
              <a:t>28546 rows and 20 columns</a:t>
            </a:r>
            <a:endParaRPr lang="en-CA" sz="2400" dirty="0">
              <a:latin typeface="Aptos" panose="020B0004020202020204" pitchFamily="34" charset="0"/>
              <a:ea typeface="DengXian" panose="02010600030101010101" pitchFamily="2" charset="-122"/>
            </a:endParaRPr>
          </a:p>
          <a:p>
            <a:pPr>
              <a:lnSpc>
                <a:spcPct val="100000"/>
              </a:lnSpc>
              <a:spcBef>
                <a:spcPts val="0"/>
              </a:spcBef>
            </a:pPr>
            <a:endParaRPr lang="en-CA" sz="2400" i="0" u="none" strike="noStrike" baseline="0" dirty="0">
              <a:latin typeface="Aptos" panose="020B0004020202020204" pitchFamily="34" charset="0"/>
              <a:ea typeface="DengXian" panose="02010600030101010101" pitchFamily="2" charset="-122"/>
            </a:endParaRPr>
          </a:p>
          <a:p>
            <a:pPr>
              <a:lnSpc>
                <a:spcPct val="100000"/>
              </a:lnSpc>
              <a:spcBef>
                <a:spcPts val="0"/>
              </a:spcBef>
            </a:pPr>
            <a:r>
              <a:rPr lang="en-CA" sz="2400" dirty="0">
                <a:latin typeface="Aptos" panose="020B0004020202020204" pitchFamily="34" charset="0"/>
                <a:ea typeface="DengXian" panose="02010600030101010101" pitchFamily="2" charset="-122"/>
              </a:rPr>
              <a:t>U</a:t>
            </a:r>
            <a:r>
              <a:rPr lang="en-CA" sz="2400" i="0" u="none" strike="noStrike" baseline="0" dirty="0">
                <a:latin typeface="Aptos" panose="020B0004020202020204" pitchFamily="34" charset="0"/>
                <a:ea typeface="DengXian" panose="02010600030101010101" pitchFamily="2" charset="-122"/>
              </a:rPr>
              <a:t>pdated 5 months ago, no information about data spread</a:t>
            </a:r>
          </a:p>
          <a:p>
            <a:pPr marL="0" indent="0">
              <a:lnSpc>
                <a:spcPct val="100000"/>
              </a:lnSpc>
              <a:spcBef>
                <a:spcPts val="0"/>
              </a:spcBef>
              <a:buNone/>
            </a:pPr>
            <a:r>
              <a:rPr lang="en-CA" sz="2400" i="0" u="none" strike="noStrike" baseline="0" dirty="0">
                <a:latin typeface="Aptos" panose="020B0004020202020204" pitchFamily="34" charset="0"/>
                <a:ea typeface="DengXian" panose="02010600030101010101" pitchFamily="2" charset="-122"/>
              </a:rPr>
              <a:t> </a:t>
            </a:r>
          </a:p>
          <a:p>
            <a:pPr>
              <a:lnSpc>
                <a:spcPct val="100000"/>
              </a:lnSpc>
              <a:spcBef>
                <a:spcPts val="0"/>
              </a:spcBef>
            </a:pPr>
            <a:r>
              <a:rPr lang="en-CA" sz="2400" dirty="0">
                <a:latin typeface="Aptos" panose="020B0004020202020204" pitchFamily="34" charset="0"/>
                <a:ea typeface="DengXian" panose="02010600030101010101" pitchFamily="2" charset="-122"/>
              </a:rPr>
              <a:t>C</a:t>
            </a:r>
            <a:r>
              <a:rPr lang="en-CA" sz="2400" i="0" u="none" strike="noStrike" baseline="0" dirty="0">
                <a:latin typeface="Aptos" panose="020B0004020202020204" pitchFamily="34" charset="0"/>
                <a:ea typeface="DengXian" panose="02010600030101010101" pitchFamily="2" charset="-122"/>
              </a:rPr>
              <a:t>ontains information about customer preferences and behavior on Spotify</a:t>
            </a:r>
          </a:p>
          <a:p>
            <a:endParaRPr lang="en-CA" sz="1800" i="0" u="none" strike="noStrike" baseline="0" dirty="0">
              <a:latin typeface="Times New Roman" panose="02020603050405020304" pitchFamily="18" charset="0"/>
            </a:endParaRPr>
          </a:p>
          <a:p>
            <a:endParaRPr lang="en-CA" sz="1800" dirty="0"/>
          </a:p>
        </p:txBody>
      </p:sp>
    </p:spTree>
    <p:extLst>
      <p:ext uri="{BB962C8B-B14F-4D97-AF65-F5344CB8AC3E}">
        <p14:creationId xmlns:p14="http://schemas.microsoft.com/office/powerpoint/2010/main" val="834966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D318499-EA29-D8A5-54D0-BEDE5705F976}"/>
              </a:ext>
            </a:extLst>
          </p:cNvPr>
          <p:cNvSpPr>
            <a:spLocks noGrp="1"/>
          </p:cNvSpPr>
          <p:nvPr>
            <p:ph type="title"/>
          </p:nvPr>
        </p:nvSpPr>
        <p:spPr>
          <a:xfrm>
            <a:off x="537399" y="234000"/>
            <a:ext cx="5614042" cy="612000"/>
          </a:xfrm>
        </p:spPr>
        <p:txBody>
          <a:bodyPr anchor="b">
            <a:normAutofit/>
          </a:bodyPr>
          <a:lstStyle/>
          <a:p>
            <a:r>
              <a:rPr lang="en-US" sz="3600" b="1" dirty="0">
                <a:solidFill>
                  <a:srgbClr val="1DB954"/>
                </a:solidFill>
                <a:latin typeface="DengXian" panose="02010600030101010101" pitchFamily="2" charset="-122"/>
                <a:ea typeface="DengXian" panose="02010600030101010101" pitchFamily="2" charset="-122"/>
              </a:rPr>
              <a:t>Exploratory Data Analysis</a:t>
            </a:r>
            <a:endParaRPr lang="en-CA" sz="3600" b="1" dirty="0">
              <a:solidFill>
                <a:srgbClr val="1DB954"/>
              </a:solidFill>
              <a:latin typeface="DengXian" panose="02010600030101010101" pitchFamily="2" charset="-122"/>
              <a:ea typeface="DengXian" panose="02010600030101010101" pitchFamily="2" charset="-122"/>
            </a:endParaRPr>
          </a:p>
        </p:txBody>
      </p:sp>
      <p:sp>
        <p:nvSpPr>
          <p:cNvPr id="5" name="Content Placeholder 4">
            <a:extLst>
              <a:ext uri="{FF2B5EF4-FFF2-40B4-BE49-F238E27FC236}">
                <a16:creationId xmlns:a16="http://schemas.microsoft.com/office/drawing/2014/main" id="{84D8CF30-EFB9-4C07-37D6-681C3DA876BA}"/>
              </a:ext>
            </a:extLst>
          </p:cNvPr>
          <p:cNvSpPr>
            <a:spLocks noGrp="1"/>
          </p:cNvSpPr>
          <p:nvPr>
            <p:ph idx="1"/>
          </p:nvPr>
        </p:nvSpPr>
        <p:spPr>
          <a:xfrm>
            <a:off x="446408" y="2081666"/>
            <a:ext cx="5532359" cy="4351338"/>
          </a:xfrm>
        </p:spPr>
        <p:txBody>
          <a:bodyPr>
            <a:normAutofit/>
          </a:bodyPr>
          <a:lstStyle/>
          <a:p>
            <a:r>
              <a:rPr lang="en-US" sz="2400" dirty="0">
                <a:solidFill>
                  <a:schemeClr val="bg1"/>
                </a:solidFill>
                <a:latin typeface="Aptos Light" panose="020B0004020202020204" pitchFamily="34" charset="0"/>
              </a:rPr>
              <a:t>Inconsistency in ‘</a:t>
            </a:r>
            <a:r>
              <a:rPr lang="en-US" sz="2400" b="1" dirty="0">
                <a:solidFill>
                  <a:schemeClr val="bg1"/>
                </a:solidFill>
                <a:latin typeface="Aptos Light" panose="020B0004020202020204" pitchFamily="34" charset="0"/>
              </a:rPr>
              <a:t>music_lis_frequency</a:t>
            </a:r>
            <a:r>
              <a:rPr lang="en-US" sz="2400" dirty="0">
                <a:solidFill>
                  <a:schemeClr val="bg1"/>
                </a:solidFill>
                <a:latin typeface="Aptos Light" panose="020B0004020202020204" pitchFamily="34" charset="0"/>
              </a:rPr>
              <a:t>’</a:t>
            </a:r>
          </a:p>
          <a:p>
            <a:endParaRPr lang="en-US" sz="2400" dirty="0">
              <a:solidFill>
                <a:schemeClr val="bg1"/>
              </a:solidFill>
              <a:latin typeface="Aptos Light" panose="020B0004020202020204" pitchFamily="34" charset="0"/>
            </a:endParaRPr>
          </a:p>
          <a:p>
            <a:r>
              <a:rPr lang="en-US" sz="2400" dirty="0">
                <a:solidFill>
                  <a:schemeClr val="bg1"/>
                </a:solidFill>
                <a:latin typeface="Aptos Light" panose="020B0004020202020204" pitchFamily="34" charset="0"/>
              </a:rPr>
              <a:t>Filtering applied based on music listening frequency</a:t>
            </a:r>
          </a:p>
          <a:p>
            <a:endParaRPr lang="en-US" sz="2400" dirty="0">
              <a:solidFill>
                <a:schemeClr val="bg1"/>
              </a:solidFill>
              <a:latin typeface="Aptos Light" panose="020B0004020202020204" pitchFamily="34" charset="0"/>
            </a:endParaRPr>
          </a:p>
          <a:p>
            <a:r>
              <a:rPr lang="en-US" sz="2400" dirty="0">
                <a:solidFill>
                  <a:schemeClr val="bg1"/>
                </a:solidFill>
                <a:latin typeface="Aptos Light" panose="020B0004020202020204" pitchFamily="34" charset="0"/>
              </a:rPr>
              <a:t>Length of filtered data 18627 rows, which is 65% of the original data</a:t>
            </a:r>
            <a:endParaRPr lang="en-CA" sz="2400" dirty="0">
              <a:solidFill>
                <a:schemeClr val="bg1"/>
              </a:solidFill>
              <a:latin typeface="Aptos Light" panose="020B0004020202020204" pitchFamily="34" charset="0"/>
            </a:endParaRPr>
          </a:p>
        </p:txBody>
      </p:sp>
      <p:grpSp>
        <p:nvGrpSpPr>
          <p:cNvPr id="30"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15" name="Freeform: Shape 14">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3" name="Picture 2">
            <a:extLst>
              <a:ext uri="{FF2B5EF4-FFF2-40B4-BE49-F238E27FC236}">
                <a16:creationId xmlns:a16="http://schemas.microsoft.com/office/drawing/2014/main" id="{9E93FA26-D683-CF99-9F1A-81A9074ACED1}"/>
              </a:ext>
            </a:extLst>
          </p:cNvPr>
          <p:cNvPicPr>
            <a:picLocks noChangeAspect="1"/>
          </p:cNvPicPr>
          <p:nvPr/>
        </p:nvPicPr>
        <p:blipFill>
          <a:blip r:embed="rId3"/>
          <a:stretch>
            <a:fillRect/>
          </a:stretch>
        </p:blipFill>
        <p:spPr>
          <a:xfrm>
            <a:off x="6858636" y="746165"/>
            <a:ext cx="4174706" cy="3308454"/>
          </a:xfrm>
          <a:prstGeom prst="rect">
            <a:avLst/>
          </a:prstGeom>
        </p:spPr>
      </p:pic>
      <p:pic>
        <p:nvPicPr>
          <p:cNvPr id="7" name="Picture 6">
            <a:extLst>
              <a:ext uri="{FF2B5EF4-FFF2-40B4-BE49-F238E27FC236}">
                <a16:creationId xmlns:a16="http://schemas.microsoft.com/office/drawing/2014/main" id="{4CFD3E51-52F7-ED64-20C6-FE8B4F1AA8BC}"/>
              </a:ext>
            </a:extLst>
          </p:cNvPr>
          <p:cNvPicPr>
            <a:picLocks noChangeAspect="1"/>
          </p:cNvPicPr>
          <p:nvPr/>
        </p:nvPicPr>
        <p:blipFill>
          <a:blip r:embed="rId4"/>
          <a:stretch>
            <a:fillRect/>
          </a:stretch>
        </p:blipFill>
        <p:spPr>
          <a:xfrm>
            <a:off x="6858637" y="4392406"/>
            <a:ext cx="4207514" cy="917031"/>
          </a:xfrm>
          <a:prstGeom prst="rect">
            <a:avLst/>
          </a:prstGeom>
        </p:spPr>
      </p:pic>
      <p:sp>
        <p:nvSpPr>
          <p:cNvPr id="29" name="Oval 28">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508453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0" name="Rectangle 24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5C20D1-8733-FD72-954D-C1C8A3D59602}"/>
              </a:ext>
            </a:extLst>
          </p:cNvPr>
          <p:cNvSpPr>
            <a:spLocks noGrp="1"/>
          </p:cNvSpPr>
          <p:nvPr>
            <p:ph type="title"/>
          </p:nvPr>
        </p:nvSpPr>
        <p:spPr>
          <a:xfrm>
            <a:off x="537399" y="234000"/>
            <a:ext cx="5647481" cy="612000"/>
          </a:xfrm>
        </p:spPr>
        <p:txBody>
          <a:bodyPr anchor="b">
            <a:normAutofit/>
          </a:bodyPr>
          <a:lstStyle/>
          <a:p>
            <a:r>
              <a:rPr lang="en-US" sz="3600" b="1" dirty="0">
                <a:solidFill>
                  <a:srgbClr val="1DB954"/>
                </a:solidFill>
                <a:latin typeface="DengXian" panose="02010600030101010101" pitchFamily="2" charset="-122"/>
                <a:ea typeface="DengXian" panose="02010600030101010101" pitchFamily="2" charset="-122"/>
              </a:rPr>
              <a:t>Exploratory Data Analysis</a:t>
            </a:r>
            <a:endParaRPr lang="en-CA" sz="3600" b="1" dirty="0">
              <a:solidFill>
                <a:srgbClr val="1DB954"/>
              </a:solidFill>
              <a:latin typeface="DengXian" panose="02010600030101010101" pitchFamily="2" charset="-122"/>
              <a:ea typeface="DengXian" panose="02010600030101010101" pitchFamily="2" charset="-122"/>
            </a:endParaRPr>
          </a:p>
        </p:txBody>
      </p:sp>
      <p:sp>
        <p:nvSpPr>
          <p:cNvPr id="3" name="Content Placeholder 2">
            <a:extLst>
              <a:ext uri="{FF2B5EF4-FFF2-40B4-BE49-F238E27FC236}">
                <a16:creationId xmlns:a16="http://schemas.microsoft.com/office/drawing/2014/main" id="{D41AC97F-F24B-3117-A0B5-680EBAB11208}"/>
              </a:ext>
            </a:extLst>
          </p:cNvPr>
          <p:cNvSpPr>
            <a:spLocks noGrp="1"/>
          </p:cNvSpPr>
          <p:nvPr>
            <p:ph idx="1"/>
          </p:nvPr>
        </p:nvSpPr>
        <p:spPr>
          <a:xfrm>
            <a:off x="537399" y="1410632"/>
            <a:ext cx="5719783" cy="4681823"/>
          </a:xfrm>
        </p:spPr>
        <p:txBody>
          <a:bodyPr>
            <a:noAutofit/>
          </a:bodyPr>
          <a:lstStyle/>
          <a:p>
            <a:pPr marL="0" indent="0">
              <a:buNone/>
            </a:pPr>
            <a:r>
              <a:rPr lang="en-US" sz="2400" dirty="0">
                <a:solidFill>
                  <a:schemeClr val="bg1"/>
                </a:solidFill>
                <a:latin typeface="Aptos ExtraBold" panose="020B0004020202020204" pitchFamily="34" charset="0"/>
              </a:rPr>
              <a:t>Handling missing values</a:t>
            </a:r>
          </a:p>
          <a:p>
            <a:pPr marL="0" indent="0">
              <a:buNone/>
            </a:pPr>
            <a:endParaRPr lang="en-US" sz="2400" dirty="0">
              <a:solidFill>
                <a:schemeClr val="bg1"/>
              </a:solidFill>
              <a:latin typeface="Aptos ExtraBold" panose="020B0004020202020204" pitchFamily="34" charset="0"/>
            </a:endParaRPr>
          </a:p>
          <a:p>
            <a:r>
              <a:rPr lang="en-US" sz="2400" dirty="0">
                <a:solidFill>
                  <a:schemeClr val="bg1"/>
                </a:solidFill>
                <a:latin typeface="Aptos ExtraBold" panose="020B0004020202020204" pitchFamily="34" charset="0"/>
              </a:rPr>
              <a:t>‘preffered_premium_plan’ </a:t>
            </a:r>
            <a:r>
              <a:rPr lang="en-US" sz="2400" dirty="0">
                <a:solidFill>
                  <a:schemeClr val="bg1"/>
                </a:solidFill>
                <a:latin typeface="Aptos Light" panose="020B0004020202020204" pitchFamily="34" charset="0"/>
              </a:rPr>
              <a:t>column contains 4671 missing values</a:t>
            </a:r>
          </a:p>
          <a:p>
            <a:r>
              <a:rPr lang="en-US" sz="2400" dirty="0">
                <a:solidFill>
                  <a:schemeClr val="bg1"/>
                </a:solidFill>
                <a:latin typeface="Aptos Light" panose="020B0004020202020204" pitchFamily="34" charset="0"/>
              </a:rPr>
              <a:t>75% of the missing values for those users who have premium plan</a:t>
            </a:r>
          </a:p>
          <a:p>
            <a:r>
              <a:rPr lang="en-US" sz="2400" dirty="0">
                <a:solidFill>
                  <a:schemeClr val="bg1"/>
                </a:solidFill>
                <a:latin typeface="Aptos Light" panose="020B0004020202020204" pitchFamily="34" charset="0"/>
              </a:rPr>
              <a:t>Missing values replaced with current premium plan</a:t>
            </a:r>
          </a:p>
          <a:p>
            <a:r>
              <a:rPr lang="en-US" sz="2400" dirty="0">
                <a:solidFill>
                  <a:schemeClr val="bg1"/>
                </a:solidFill>
                <a:latin typeface="Aptos Light" panose="020B0004020202020204" pitchFamily="34" charset="0"/>
              </a:rPr>
              <a:t>After replacing 1172 missing values left, and only </a:t>
            </a:r>
            <a:r>
              <a:rPr lang="en-US" sz="2400" dirty="0">
                <a:solidFill>
                  <a:schemeClr val="bg1"/>
                </a:solidFill>
                <a:latin typeface="Aptos ExtraBold" panose="020B0004020202020204" pitchFamily="34" charset="0"/>
              </a:rPr>
              <a:t>586 </a:t>
            </a:r>
            <a:r>
              <a:rPr lang="en-US" sz="2400" dirty="0">
                <a:solidFill>
                  <a:schemeClr val="bg1"/>
                </a:solidFill>
                <a:latin typeface="Aptos Light" panose="020B0004020202020204" pitchFamily="34" charset="0"/>
              </a:rPr>
              <a:t>for those whose ‘premium_sub_willingness’ was ‘Yes’. </a:t>
            </a:r>
            <a:endParaRPr lang="en-CA" sz="2400" dirty="0">
              <a:solidFill>
                <a:schemeClr val="bg1"/>
              </a:solidFill>
              <a:latin typeface="Aptos Light" panose="020B0004020202020204" pitchFamily="34" charset="0"/>
            </a:endParaRPr>
          </a:p>
        </p:txBody>
      </p:sp>
      <p:grpSp>
        <p:nvGrpSpPr>
          <p:cNvPr id="252"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253" name="Freeform: Shape 252">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5" name="Picture 4">
            <a:extLst>
              <a:ext uri="{FF2B5EF4-FFF2-40B4-BE49-F238E27FC236}">
                <a16:creationId xmlns:a16="http://schemas.microsoft.com/office/drawing/2014/main" id="{960FB1A4-6408-E4CD-841C-408B96E0E21E}"/>
              </a:ext>
            </a:extLst>
          </p:cNvPr>
          <p:cNvPicPr>
            <a:picLocks noChangeAspect="1"/>
          </p:cNvPicPr>
          <p:nvPr/>
        </p:nvPicPr>
        <p:blipFill>
          <a:blip r:embed="rId3"/>
          <a:stretch>
            <a:fillRect/>
          </a:stretch>
        </p:blipFill>
        <p:spPr>
          <a:xfrm>
            <a:off x="9488981" y="322504"/>
            <a:ext cx="1861208" cy="2931037"/>
          </a:xfrm>
          <a:prstGeom prst="rect">
            <a:avLst/>
          </a:prstGeom>
        </p:spPr>
      </p:pic>
      <p:pic>
        <p:nvPicPr>
          <p:cNvPr id="7" name="Picture 6">
            <a:extLst>
              <a:ext uri="{FF2B5EF4-FFF2-40B4-BE49-F238E27FC236}">
                <a16:creationId xmlns:a16="http://schemas.microsoft.com/office/drawing/2014/main" id="{510D1632-3956-ED0D-C1DA-0940EF32B918}"/>
              </a:ext>
            </a:extLst>
          </p:cNvPr>
          <p:cNvPicPr>
            <a:picLocks noChangeAspect="1"/>
          </p:cNvPicPr>
          <p:nvPr/>
        </p:nvPicPr>
        <p:blipFill>
          <a:blip r:embed="rId4"/>
          <a:stretch>
            <a:fillRect/>
          </a:stretch>
        </p:blipFill>
        <p:spPr>
          <a:xfrm>
            <a:off x="6586388" y="3781731"/>
            <a:ext cx="4763801" cy="2119891"/>
          </a:xfrm>
          <a:prstGeom prst="rect">
            <a:avLst/>
          </a:prstGeom>
        </p:spPr>
      </p:pic>
      <p:sp>
        <p:nvSpPr>
          <p:cNvPr id="267" name="Oval 266">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9" name="Oval 268">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3815621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5560</TotalTime>
  <Words>2306</Words>
  <Application>Microsoft Office PowerPoint</Application>
  <PresentationFormat>Widescreen</PresentationFormat>
  <Paragraphs>259</Paragraphs>
  <Slides>24</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DengXian</vt:lpstr>
      <vt:lpstr>Aptos</vt:lpstr>
      <vt:lpstr>Aptos ExtraBold</vt:lpstr>
      <vt:lpstr>Aptos Light</vt:lpstr>
      <vt:lpstr>Arial</vt:lpstr>
      <vt:lpstr>Calibri</vt:lpstr>
      <vt:lpstr>Calibri Light</vt:lpstr>
      <vt:lpstr>Courier New</vt:lpstr>
      <vt:lpstr>Times New Roman</vt:lpstr>
      <vt:lpstr>Office 2013 - 2022 Theme</vt:lpstr>
      <vt:lpstr> Customer Segmentation and Behavioral Analysis of Spotify Users </vt:lpstr>
      <vt:lpstr>Introduction and Objectives</vt:lpstr>
      <vt:lpstr>Company Overview</vt:lpstr>
      <vt:lpstr>Company Overview</vt:lpstr>
      <vt:lpstr>Market Share</vt:lpstr>
      <vt:lpstr>Market Problem</vt:lpstr>
      <vt:lpstr>Data Overview</vt:lpstr>
      <vt:lpstr>Exploratory Data Analysis</vt:lpstr>
      <vt:lpstr>Exploratory Data Analysis</vt:lpstr>
      <vt:lpstr>Exploratory Data Analysis</vt:lpstr>
      <vt:lpstr>Chi-Square Test of Independence</vt:lpstr>
      <vt:lpstr>Customer Segments</vt:lpstr>
      <vt:lpstr>Customer Segments</vt:lpstr>
      <vt:lpstr>Content Based Segmentation</vt:lpstr>
      <vt:lpstr>Engagement Clusters</vt:lpstr>
      <vt:lpstr>Behavioral Analysis</vt:lpstr>
      <vt:lpstr>Behavioral Analysis</vt:lpstr>
      <vt:lpstr>Behavioral Analysis</vt:lpstr>
      <vt:lpstr>Behavioral Analysis</vt:lpstr>
      <vt:lpstr>Behavioral Analysis</vt:lpstr>
      <vt:lpstr>Behavioral Analysis</vt:lpstr>
      <vt:lpstr>Recommendations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Kateryna Podopryhora</dc:creator>
  <cp:lastModifiedBy>Kateryna Podopryhora</cp:lastModifiedBy>
  <cp:revision>24</cp:revision>
  <dcterms:created xsi:type="dcterms:W3CDTF">2024-11-10T14:30:50Z</dcterms:created>
  <dcterms:modified xsi:type="dcterms:W3CDTF">2024-11-25T16:16:05Z</dcterms:modified>
</cp:coreProperties>
</file>